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72" r:id="rId3"/>
    <p:sldId id="264" r:id="rId4"/>
    <p:sldId id="764" r:id="rId5"/>
    <p:sldId id="755" r:id="rId6"/>
    <p:sldId id="296" r:id="rId7"/>
    <p:sldId id="753" r:id="rId8"/>
    <p:sldId id="758" r:id="rId9"/>
    <p:sldId id="756" r:id="rId10"/>
    <p:sldId id="262" r:id="rId11"/>
    <p:sldId id="265" r:id="rId12"/>
    <p:sldId id="292" r:id="rId13"/>
    <p:sldId id="274" r:id="rId14"/>
    <p:sldId id="295" r:id="rId15"/>
    <p:sldId id="759" r:id="rId16"/>
    <p:sldId id="285" r:id="rId17"/>
    <p:sldId id="275" r:id="rId18"/>
    <p:sldId id="742" r:id="rId19"/>
    <p:sldId id="741" r:id="rId20"/>
    <p:sldId id="743" r:id="rId21"/>
    <p:sldId id="767" r:id="rId22"/>
    <p:sldId id="271" r:id="rId23"/>
    <p:sldId id="748" r:id="rId24"/>
    <p:sldId id="74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362E20-4F71-FB68-26EF-F6CF04584B9A}" name="Félix Guay-Dufour" initials="FG" userId="S::guaf3103@usherbrooke.ca::9c47072a-026e-42e3-b64d-a39e6da7fe9f" providerId="AD"/>
  <p188:author id="{DAC8D32E-36F7-EDD2-2303-3E2E3A7091F3}" name="Julie Lane" initials="JL" userId="S::lanj2602@usherbrooke.ca::7fd1dede-0044-49db-8354-b3915ce54a8c" providerId="AD"/>
  <p188:author id="{7BC8663B-4CE1-9291-B4DC-E7531F6B1284}" name="Benjamin Gallais" initials="BG" userId="S::BenjaminGallais@cegepjonquiere.ca::eae5a8de-76bb-494a-8cee-3984bc767966" providerId="AD"/>
  <p188:author id="{79361FCF-C50C-4607-4A68-A6FAAAEE5232}" name="Audrey-Anne" initials="AA" userId="S::mara3605@usherbrooke.ca::a8b27795-60fb-45e7-85ae-030ae331a8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979"/>
    <a:srgbClr val="EFB577"/>
    <a:srgbClr val="DBE6F5"/>
    <a:srgbClr val="512574"/>
    <a:srgbClr val="C1C8CF"/>
    <a:srgbClr val="337ABB"/>
    <a:srgbClr val="538234"/>
    <a:srgbClr val="A5A5A5"/>
    <a:srgbClr val="A1BFE4"/>
    <a:srgbClr val="D9E5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63" autoAdjust="0"/>
    <p:restoredTop sz="90941" autoAdjust="0"/>
  </p:normalViewPr>
  <p:slideViewPr>
    <p:cSldViewPr snapToGrid="0">
      <p:cViewPr varScale="1">
        <p:scale>
          <a:sx n="98" d="100"/>
          <a:sy n="98" d="100"/>
        </p:scale>
        <p:origin x="192" y="72"/>
      </p:cViewPr>
      <p:guideLst/>
    </p:cSldViewPr>
  </p:slideViewPr>
  <p:notesTextViewPr>
    <p:cViewPr>
      <p:scale>
        <a:sx n="1" d="1"/>
        <a:sy n="1" d="1"/>
      </p:scale>
      <p:origin x="0" y="0"/>
    </p:cViewPr>
  </p:notesTextViewPr>
  <p:sorterViewPr>
    <p:cViewPr>
      <p:scale>
        <a:sx n="100" d="100"/>
        <a:sy n="100" d="100"/>
      </p:scale>
      <p:origin x="0" y="-35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A118A-E18A-4417-9CD5-11E3793EBBD0}" type="datetimeFigureOut">
              <a:rPr lang="fr-CA" smtClean="0"/>
              <a:t>2024-10-10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FB6294-9A67-40AE-AAE7-1257AEA8B27B}" type="slidenum">
              <a:rPr lang="fr-CA" smtClean="0"/>
              <a:t>‹N°›</a:t>
            </a:fld>
            <a:endParaRPr lang="fr-CA"/>
          </a:p>
        </p:txBody>
      </p:sp>
    </p:spTree>
    <p:extLst>
      <p:ext uri="{BB962C8B-B14F-4D97-AF65-F5344CB8AC3E}">
        <p14:creationId xmlns:p14="http://schemas.microsoft.com/office/powerpoint/2010/main" val="14855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u="sng" dirty="0"/>
              <a:t> </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E7FB6294-9A67-40AE-AAE7-1257AEA8B27B}" type="slidenum">
              <a:rPr lang="fr-CA" smtClean="0"/>
              <a:t>1</a:t>
            </a:fld>
            <a:endParaRPr lang="fr-CA"/>
          </a:p>
        </p:txBody>
      </p:sp>
    </p:spTree>
    <p:extLst>
      <p:ext uri="{BB962C8B-B14F-4D97-AF65-F5344CB8AC3E}">
        <p14:creationId xmlns:p14="http://schemas.microsoft.com/office/powerpoint/2010/main" val="254933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B6294-9A67-40AE-AAE7-1257AEA8B27B}"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1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B6294-9A67-40AE-AAE7-1257AEA8B27B}"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11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B6294-9A67-40AE-AAE7-1257AEA8B27B}"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52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FB6294-9A67-40AE-AAE7-1257AEA8B27B}" type="slidenum">
              <a:rPr kumimoji="0" lang="fr-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8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7FB6294-9A67-40AE-AAE7-1257AEA8B27B}" type="slidenum">
              <a:rPr lang="fr-CA" smtClean="0"/>
              <a:t>10</a:t>
            </a:fld>
            <a:endParaRPr lang="fr-CA"/>
          </a:p>
        </p:txBody>
      </p:sp>
    </p:spTree>
    <p:extLst>
      <p:ext uri="{BB962C8B-B14F-4D97-AF65-F5344CB8AC3E}">
        <p14:creationId xmlns:p14="http://schemas.microsoft.com/office/powerpoint/2010/main" val="282819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7FB6294-9A67-40AE-AAE7-1257AEA8B27B}" type="slidenum">
              <a:rPr lang="fr-CA" smtClean="0"/>
              <a:t>13</a:t>
            </a:fld>
            <a:endParaRPr lang="fr-CA"/>
          </a:p>
        </p:txBody>
      </p:sp>
    </p:spTree>
    <p:extLst>
      <p:ext uri="{BB962C8B-B14F-4D97-AF65-F5344CB8AC3E}">
        <p14:creationId xmlns:p14="http://schemas.microsoft.com/office/powerpoint/2010/main" val="2225843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7FB6294-9A67-40AE-AAE7-1257AEA8B27B}" type="slidenum">
              <a:rPr lang="fr-CA" smtClean="0"/>
              <a:t>14</a:t>
            </a:fld>
            <a:endParaRPr lang="fr-CA"/>
          </a:p>
        </p:txBody>
      </p:sp>
    </p:spTree>
    <p:extLst>
      <p:ext uri="{BB962C8B-B14F-4D97-AF65-F5344CB8AC3E}">
        <p14:creationId xmlns:p14="http://schemas.microsoft.com/office/powerpoint/2010/main" val="224806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320B12-EEA9-49FA-B245-9B92CCFABB2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05CBED2E-F192-4200-8ACD-18B705539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A595B5C3-47C6-4B9E-9E3B-8875E6D2BAE2}"/>
              </a:ext>
            </a:extLst>
          </p:cNvPr>
          <p:cNvSpPr>
            <a:spLocks noGrp="1"/>
          </p:cNvSpPr>
          <p:nvPr>
            <p:ph type="dt" sz="half" idx="10"/>
          </p:nvPr>
        </p:nvSpPr>
        <p:spPr/>
        <p:txBody>
          <a:bodyPr/>
          <a:lstStyle/>
          <a:p>
            <a:fld id="{0488BE22-8594-4F63-8C63-F0245D97F186}" type="datetime1">
              <a:rPr lang="fr-CA" smtClean="0"/>
              <a:t>2024-10-10</a:t>
            </a:fld>
            <a:endParaRPr lang="fr-CA"/>
          </a:p>
        </p:txBody>
      </p:sp>
      <p:sp>
        <p:nvSpPr>
          <p:cNvPr id="5" name="Espace réservé du pied de page 4">
            <a:extLst>
              <a:ext uri="{FF2B5EF4-FFF2-40B4-BE49-F238E27FC236}">
                <a16:creationId xmlns:a16="http://schemas.microsoft.com/office/drawing/2014/main" id="{AD6027BC-E2D4-4B29-AC87-BAE6973F257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508EB77-CE66-4467-BD70-632320BC6C21}"/>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9017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8FFB6-710B-4A3E-B515-346C22D68041}"/>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75F8C94-58D4-4934-8193-FD3B2DCC19E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E63BC64-5A87-40C7-81F8-DBD17C19A0FE}"/>
              </a:ext>
            </a:extLst>
          </p:cNvPr>
          <p:cNvSpPr>
            <a:spLocks noGrp="1"/>
          </p:cNvSpPr>
          <p:nvPr>
            <p:ph type="dt" sz="half" idx="10"/>
          </p:nvPr>
        </p:nvSpPr>
        <p:spPr/>
        <p:txBody>
          <a:bodyPr/>
          <a:lstStyle/>
          <a:p>
            <a:fld id="{B420E4D2-8059-488A-8A25-00636BA677EC}" type="datetime1">
              <a:rPr lang="fr-CA" smtClean="0"/>
              <a:t>2024-10-10</a:t>
            </a:fld>
            <a:endParaRPr lang="fr-CA"/>
          </a:p>
        </p:txBody>
      </p:sp>
      <p:sp>
        <p:nvSpPr>
          <p:cNvPr id="5" name="Espace réservé du pied de page 4">
            <a:extLst>
              <a:ext uri="{FF2B5EF4-FFF2-40B4-BE49-F238E27FC236}">
                <a16:creationId xmlns:a16="http://schemas.microsoft.com/office/drawing/2014/main" id="{6140B93A-1B7A-43E6-85A8-B1C569E24CD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435DBBE-D6D7-4ED0-8332-3DF9C3C16570}"/>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2507316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E2B8443-5A50-4BAD-A4D9-7FDEDB6676EE}"/>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8FC01FB-0BA1-4C3A-B39C-0E73591D671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7EF6926-9FE5-49A8-B59A-93884CAA003A}"/>
              </a:ext>
            </a:extLst>
          </p:cNvPr>
          <p:cNvSpPr>
            <a:spLocks noGrp="1"/>
          </p:cNvSpPr>
          <p:nvPr>
            <p:ph type="dt" sz="half" idx="10"/>
          </p:nvPr>
        </p:nvSpPr>
        <p:spPr/>
        <p:txBody>
          <a:bodyPr/>
          <a:lstStyle/>
          <a:p>
            <a:fld id="{596D26AA-2BA3-4A58-AAF5-7526207794E7}" type="datetime1">
              <a:rPr lang="fr-CA" smtClean="0"/>
              <a:t>2024-10-10</a:t>
            </a:fld>
            <a:endParaRPr lang="fr-CA"/>
          </a:p>
        </p:txBody>
      </p:sp>
      <p:sp>
        <p:nvSpPr>
          <p:cNvPr id="5" name="Espace réservé du pied de page 4">
            <a:extLst>
              <a:ext uri="{FF2B5EF4-FFF2-40B4-BE49-F238E27FC236}">
                <a16:creationId xmlns:a16="http://schemas.microsoft.com/office/drawing/2014/main" id="{DA6BF9E2-D8F4-45E8-8485-82ED3525628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03DE894-2DAC-4FFB-8342-C49BD0125CBE}"/>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90605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0707F-C09A-4661-8710-F886392A5FE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FC1C859-86A2-4224-9478-12912C69D22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237AFF5-AEBF-4090-A094-2D44691CC100}"/>
              </a:ext>
            </a:extLst>
          </p:cNvPr>
          <p:cNvSpPr>
            <a:spLocks noGrp="1"/>
          </p:cNvSpPr>
          <p:nvPr>
            <p:ph type="dt" sz="half" idx="10"/>
          </p:nvPr>
        </p:nvSpPr>
        <p:spPr/>
        <p:txBody>
          <a:bodyPr/>
          <a:lstStyle/>
          <a:p>
            <a:fld id="{DE739BFE-F496-41F3-B643-9C6EDBD2B7EF}" type="datetime1">
              <a:rPr lang="fr-CA" smtClean="0"/>
              <a:t>2024-10-10</a:t>
            </a:fld>
            <a:endParaRPr lang="fr-CA"/>
          </a:p>
        </p:txBody>
      </p:sp>
      <p:sp>
        <p:nvSpPr>
          <p:cNvPr id="5" name="Espace réservé du pied de page 4">
            <a:extLst>
              <a:ext uri="{FF2B5EF4-FFF2-40B4-BE49-F238E27FC236}">
                <a16:creationId xmlns:a16="http://schemas.microsoft.com/office/drawing/2014/main" id="{6A8CAFE8-510B-4081-9717-9A5D6D7A8CD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A39A9BC-7EFD-4F2B-8841-836A924B0ECA}"/>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424467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24ED5-62B6-48EF-B1FC-8FB6330066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4F56FDEF-EE7F-45A3-9FD8-D4965D76D4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FE80882-FA01-4DB2-87F5-FA587000DF42}"/>
              </a:ext>
            </a:extLst>
          </p:cNvPr>
          <p:cNvSpPr>
            <a:spLocks noGrp="1"/>
          </p:cNvSpPr>
          <p:nvPr>
            <p:ph type="dt" sz="half" idx="10"/>
          </p:nvPr>
        </p:nvSpPr>
        <p:spPr/>
        <p:txBody>
          <a:bodyPr/>
          <a:lstStyle/>
          <a:p>
            <a:fld id="{E7047D50-8D25-44DE-8E38-0FE89E2C8ACC}" type="datetime1">
              <a:rPr lang="fr-CA" smtClean="0"/>
              <a:t>2024-10-10</a:t>
            </a:fld>
            <a:endParaRPr lang="fr-CA"/>
          </a:p>
        </p:txBody>
      </p:sp>
      <p:sp>
        <p:nvSpPr>
          <p:cNvPr id="5" name="Espace réservé du pied de page 4">
            <a:extLst>
              <a:ext uri="{FF2B5EF4-FFF2-40B4-BE49-F238E27FC236}">
                <a16:creationId xmlns:a16="http://schemas.microsoft.com/office/drawing/2014/main" id="{12C11894-5872-4F4B-AAB9-CD6342B9F04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B8CF39D-B25C-4D84-BBC2-42BF0ECFCBCE}"/>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110100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B83D7-9B86-4854-AD4D-963701AE95E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E28CC60-7155-4660-9564-7F848E134F6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3F80DEE9-EC46-4AE2-AECD-F0CF84B76445}"/>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F3B59B1-BCB9-41EA-9084-A29BAD23EC41}"/>
              </a:ext>
            </a:extLst>
          </p:cNvPr>
          <p:cNvSpPr>
            <a:spLocks noGrp="1"/>
          </p:cNvSpPr>
          <p:nvPr>
            <p:ph type="dt" sz="half" idx="10"/>
          </p:nvPr>
        </p:nvSpPr>
        <p:spPr/>
        <p:txBody>
          <a:bodyPr/>
          <a:lstStyle/>
          <a:p>
            <a:fld id="{687F28FA-BAB2-4A2B-A6D2-C966901C40A3}" type="datetime1">
              <a:rPr lang="fr-CA" smtClean="0"/>
              <a:t>2024-10-10</a:t>
            </a:fld>
            <a:endParaRPr lang="fr-CA"/>
          </a:p>
        </p:txBody>
      </p:sp>
      <p:sp>
        <p:nvSpPr>
          <p:cNvPr id="6" name="Espace réservé du pied de page 5">
            <a:extLst>
              <a:ext uri="{FF2B5EF4-FFF2-40B4-BE49-F238E27FC236}">
                <a16:creationId xmlns:a16="http://schemas.microsoft.com/office/drawing/2014/main" id="{BBFA2201-1AA1-4A6A-93FF-03061A1FF28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BCBB917-79C7-43D2-AD3C-22CF204E31DB}"/>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22211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4B0B7-0688-4C07-BFB7-B81092D5494B}"/>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E52B1DC-748C-4041-8D5F-6F73A3B328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E0C8D2DD-A6CC-4F86-AB98-B101A3F8C990}"/>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3D35ACA-415D-4656-8060-3D101C0A2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13A9C1C-0981-4A16-B61B-233E70A7A41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3C08372-F4F1-47BA-ACF7-4FE94464515C}"/>
              </a:ext>
            </a:extLst>
          </p:cNvPr>
          <p:cNvSpPr>
            <a:spLocks noGrp="1"/>
          </p:cNvSpPr>
          <p:nvPr>
            <p:ph type="dt" sz="half" idx="10"/>
          </p:nvPr>
        </p:nvSpPr>
        <p:spPr/>
        <p:txBody>
          <a:bodyPr/>
          <a:lstStyle/>
          <a:p>
            <a:fld id="{D80CB6F1-EB7D-46EA-B137-67FEEF10C459}" type="datetime1">
              <a:rPr lang="fr-CA" smtClean="0"/>
              <a:t>2024-10-10</a:t>
            </a:fld>
            <a:endParaRPr lang="fr-CA"/>
          </a:p>
        </p:txBody>
      </p:sp>
      <p:sp>
        <p:nvSpPr>
          <p:cNvPr id="8" name="Espace réservé du pied de page 7">
            <a:extLst>
              <a:ext uri="{FF2B5EF4-FFF2-40B4-BE49-F238E27FC236}">
                <a16:creationId xmlns:a16="http://schemas.microsoft.com/office/drawing/2014/main" id="{D1BF95FA-CF53-404B-BED9-0D819520C20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3D829D65-0C8E-414E-A2ED-3A7984F9097C}"/>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176980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63BBE-3211-441B-9CD5-9646A30FE103}"/>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4FD5D8D7-B369-46E3-90C7-B98FE7737555}"/>
              </a:ext>
            </a:extLst>
          </p:cNvPr>
          <p:cNvSpPr>
            <a:spLocks noGrp="1"/>
          </p:cNvSpPr>
          <p:nvPr>
            <p:ph type="dt" sz="half" idx="10"/>
          </p:nvPr>
        </p:nvSpPr>
        <p:spPr/>
        <p:txBody>
          <a:bodyPr/>
          <a:lstStyle/>
          <a:p>
            <a:fld id="{94D6D809-2C67-4D0D-AFA4-88CB936345F3}" type="datetime1">
              <a:rPr lang="fr-CA" smtClean="0"/>
              <a:t>2024-10-10</a:t>
            </a:fld>
            <a:endParaRPr lang="fr-CA"/>
          </a:p>
        </p:txBody>
      </p:sp>
      <p:sp>
        <p:nvSpPr>
          <p:cNvPr id="4" name="Espace réservé du pied de page 3">
            <a:extLst>
              <a:ext uri="{FF2B5EF4-FFF2-40B4-BE49-F238E27FC236}">
                <a16:creationId xmlns:a16="http://schemas.microsoft.com/office/drawing/2014/main" id="{CD4D901B-C9E5-48B5-B25F-FD8F85B8092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3C17FFA1-6D7D-47F5-919F-2A6817A1222F}"/>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3348563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717556-B85E-4F26-926B-D05C728CA121}"/>
              </a:ext>
            </a:extLst>
          </p:cNvPr>
          <p:cNvSpPr>
            <a:spLocks noGrp="1"/>
          </p:cNvSpPr>
          <p:nvPr>
            <p:ph type="dt" sz="half" idx="10"/>
          </p:nvPr>
        </p:nvSpPr>
        <p:spPr/>
        <p:txBody>
          <a:bodyPr/>
          <a:lstStyle/>
          <a:p>
            <a:fld id="{E77E565E-220D-4F58-9FEF-0C6AA9FD8354}" type="datetime1">
              <a:rPr lang="fr-CA" smtClean="0"/>
              <a:t>2024-10-10</a:t>
            </a:fld>
            <a:endParaRPr lang="fr-CA"/>
          </a:p>
        </p:txBody>
      </p:sp>
      <p:sp>
        <p:nvSpPr>
          <p:cNvPr id="3" name="Espace réservé du pied de page 2">
            <a:extLst>
              <a:ext uri="{FF2B5EF4-FFF2-40B4-BE49-F238E27FC236}">
                <a16:creationId xmlns:a16="http://schemas.microsoft.com/office/drawing/2014/main" id="{DC07B852-8528-4CF1-9026-C1A7E8CE500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94D1311B-B5F5-43A0-89D8-889C5F979B39}"/>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201120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96E56C-E9EF-407E-ADAE-139281CC42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CA84ED67-25B8-4DBB-8AA1-C5B550807D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DDAA3AC5-37D3-4B86-A32C-6F0B1FCF6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F5FE5BD-4887-4041-ACF2-0B6B3607D982}"/>
              </a:ext>
            </a:extLst>
          </p:cNvPr>
          <p:cNvSpPr>
            <a:spLocks noGrp="1"/>
          </p:cNvSpPr>
          <p:nvPr>
            <p:ph type="dt" sz="half" idx="10"/>
          </p:nvPr>
        </p:nvSpPr>
        <p:spPr/>
        <p:txBody>
          <a:bodyPr/>
          <a:lstStyle/>
          <a:p>
            <a:fld id="{B05593D3-FED0-41A8-9796-6C93DBF021FD}" type="datetime1">
              <a:rPr lang="fr-CA" smtClean="0"/>
              <a:t>2024-10-10</a:t>
            </a:fld>
            <a:endParaRPr lang="fr-CA"/>
          </a:p>
        </p:txBody>
      </p:sp>
      <p:sp>
        <p:nvSpPr>
          <p:cNvPr id="6" name="Espace réservé du pied de page 5">
            <a:extLst>
              <a:ext uri="{FF2B5EF4-FFF2-40B4-BE49-F238E27FC236}">
                <a16:creationId xmlns:a16="http://schemas.microsoft.com/office/drawing/2014/main" id="{1F902B22-BD58-4232-A136-9F2D3BFD5A31}"/>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787E66F-C927-436D-94DC-3A45165D758A}"/>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1421626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29638-CBA3-4CDB-998E-E8D027726F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B6A3730E-0DBE-44CE-B623-0F17EAAAE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21592CFA-B92B-4822-9A6B-1F6A832DF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781AB20-6C3C-47BF-BEF0-5BACB2D9A645}"/>
              </a:ext>
            </a:extLst>
          </p:cNvPr>
          <p:cNvSpPr>
            <a:spLocks noGrp="1"/>
          </p:cNvSpPr>
          <p:nvPr>
            <p:ph type="dt" sz="half" idx="10"/>
          </p:nvPr>
        </p:nvSpPr>
        <p:spPr/>
        <p:txBody>
          <a:bodyPr/>
          <a:lstStyle/>
          <a:p>
            <a:fld id="{9B3648C7-DD16-416F-8CA8-A5AAD75ABDA0}" type="datetime1">
              <a:rPr lang="fr-CA" smtClean="0"/>
              <a:t>2024-10-10</a:t>
            </a:fld>
            <a:endParaRPr lang="fr-CA"/>
          </a:p>
        </p:txBody>
      </p:sp>
      <p:sp>
        <p:nvSpPr>
          <p:cNvPr id="6" name="Espace réservé du pied de page 5">
            <a:extLst>
              <a:ext uri="{FF2B5EF4-FFF2-40B4-BE49-F238E27FC236}">
                <a16:creationId xmlns:a16="http://schemas.microsoft.com/office/drawing/2014/main" id="{691845F1-6BAB-4525-AB1D-14D972428D4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A747561-6077-4BCF-8591-94922F6C0C19}"/>
              </a:ext>
            </a:extLst>
          </p:cNvPr>
          <p:cNvSpPr>
            <a:spLocks noGrp="1"/>
          </p:cNvSpPr>
          <p:nvPr>
            <p:ph type="sldNum" sz="quarter" idx="12"/>
          </p:nvPr>
        </p:nvSpPr>
        <p:spPr/>
        <p:txBody>
          <a:bodyPr/>
          <a:lstStyle/>
          <a:p>
            <a:fld id="{39B438FF-62CE-4504-ADA6-C6B9AA76A37A}" type="slidenum">
              <a:rPr lang="fr-CA" smtClean="0"/>
              <a:t>‹N°›</a:t>
            </a:fld>
            <a:endParaRPr lang="fr-CA"/>
          </a:p>
        </p:txBody>
      </p:sp>
    </p:spTree>
    <p:extLst>
      <p:ext uri="{BB962C8B-B14F-4D97-AF65-F5344CB8AC3E}">
        <p14:creationId xmlns:p14="http://schemas.microsoft.com/office/powerpoint/2010/main" val="96897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1C474A5-7BA3-4C1B-BDBC-96B95BC3F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C28DAEA2-76B2-402C-96D2-64503E4A6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6D2275E-2C7D-4B75-993C-70ABEEF91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7D068-B5FC-442A-B7C1-3401854AD1AB}" type="datetime1">
              <a:rPr lang="fr-CA" smtClean="0"/>
              <a:t>2024-10-10</a:t>
            </a:fld>
            <a:endParaRPr lang="fr-CA"/>
          </a:p>
        </p:txBody>
      </p:sp>
      <p:sp>
        <p:nvSpPr>
          <p:cNvPr id="5" name="Espace réservé du pied de page 4">
            <a:extLst>
              <a:ext uri="{FF2B5EF4-FFF2-40B4-BE49-F238E27FC236}">
                <a16:creationId xmlns:a16="http://schemas.microsoft.com/office/drawing/2014/main" id="{13DFC689-6ED1-4BB0-9F0B-EF21901E6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20433DE7-916D-436E-852B-700C080AC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438FF-62CE-4504-ADA6-C6B9AA76A37A}" type="slidenum">
              <a:rPr lang="fr-CA" smtClean="0"/>
              <a:t>‹N°›</a:t>
            </a:fld>
            <a:endParaRPr lang="fr-CA"/>
          </a:p>
        </p:txBody>
      </p:sp>
    </p:spTree>
    <p:extLst>
      <p:ext uri="{BB962C8B-B14F-4D97-AF65-F5344CB8AC3E}">
        <p14:creationId xmlns:p14="http://schemas.microsoft.com/office/powerpoint/2010/main" val="1182336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92.xml"/><Relationship Id="rId7"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10" Type="http://schemas.openxmlformats.org/officeDocument/2006/relationships/image" Target="../media/image3.png"/><Relationship Id="rId4" Type="http://schemas.openxmlformats.org/officeDocument/2006/relationships/tags" Target="../tags/tag93.xml"/><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98.xml"/><Relationship Id="rId7"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image" Target="../media/image3.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9.xml"/><Relationship Id="rId7" Type="http://schemas.openxmlformats.org/officeDocument/2006/relationships/image" Target="../media/image12.jp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14.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notesSlide" Target="../notesSlides/notesSlide8.xml"/><Relationship Id="rId2" Type="http://schemas.openxmlformats.org/officeDocument/2006/relationships/tags" Target="../tags/tag112.xml"/><Relationship Id="rId16" Type="http://schemas.openxmlformats.org/officeDocument/2006/relationships/slideLayout" Target="../slideLayouts/slideLayout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tags" Target="../tags/tag125.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tags" Target="../tags/tag124.xml"/></Relationships>
</file>

<file path=ppt/slides/_rels/slide1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4.jpg"/><Relationship Id="rId5" Type="http://schemas.openxmlformats.org/officeDocument/2006/relationships/slideLayout" Target="../slideLayouts/slideLayout2.xml"/><Relationship Id="rId4" Type="http://schemas.openxmlformats.org/officeDocument/2006/relationships/tags" Target="../tags/tag129.xml"/></Relationships>
</file>

<file path=ppt/slides/_rels/slide16.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17.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15.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hyperlink" Target="https://cdn-contenu.quebec.ca/cdn-contenu/adm/min/education/publications-adm/enseignement-superieur/PASME.pdf" TargetMode="External"/><Relationship Id="rId5" Type="http://schemas.openxmlformats.org/officeDocument/2006/relationships/tags" Target="../tags/tag138.xml"/><Relationship Id="rId10" Type="http://schemas.openxmlformats.org/officeDocument/2006/relationships/image" Target="../media/image3.png"/><Relationship Id="rId4" Type="http://schemas.openxmlformats.org/officeDocument/2006/relationships/tags" Target="../tags/tag137.xml"/><Relationship Id="rId9"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49.xml"/><Relationship Id="rId3" Type="http://schemas.openxmlformats.org/officeDocument/2006/relationships/tags" Target="../tags/tag144.xml"/><Relationship Id="rId7" Type="http://schemas.openxmlformats.org/officeDocument/2006/relationships/tags" Target="../tags/tag148.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15.png"/><Relationship Id="rId5" Type="http://schemas.openxmlformats.org/officeDocument/2006/relationships/tags" Target="../tags/tag146.xml"/><Relationship Id="rId10" Type="http://schemas.openxmlformats.org/officeDocument/2006/relationships/image" Target="../media/image3.png"/><Relationship Id="rId4" Type="http://schemas.openxmlformats.org/officeDocument/2006/relationships/tags" Target="../tags/tag145.xml"/><Relationship Id="rId9"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image" Target="../media/image15.png"/><Relationship Id="rId5" Type="http://schemas.openxmlformats.org/officeDocument/2006/relationships/tags" Target="../tags/tag154.xml"/><Relationship Id="rId10" Type="http://schemas.openxmlformats.org/officeDocument/2006/relationships/image" Target="../media/image3.png"/><Relationship Id="rId4" Type="http://schemas.openxmlformats.org/officeDocument/2006/relationships/tags" Target="../tags/tag153.xml"/><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4.pn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3.png"/><Relationship Id="rId2" Type="http://schemas.openxmlformats.org/officeDocument/2006/relationships/tags" Target="../tags/tag7.xml"/><Relationship Id="rId16"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image" Target="../media/image5.svg"/><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20.xml.rels><?xml version="1.0" encoding="UTF-8" standalone="yes"?>
<Relationships xmlns="http://schemas.openxmlformats.org/package/2006/relationships"><Relationship Id="rId8" Type="http://schemas.openxmlformats.org/officeDocument/2006/relationships/tags" Target="../tags/tag165.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15.png"/><Relationship Id="rId5" Type="http://schemas.openxmlformats.org/officeDocument/2006/relationships/tags" Target="../tags/tag162.xml"/><Relationship Id="rId10" Type="http://schemas.openxmlformats.org/officeDocument/2006/relationships/image" Target="../media/image3.png"/><Relationship Id="rId4" Type="http://schemas.openxmlformats.org/officeDocument/2006/relationships/tags" Target="../tags/tag161.xml"/><Relationship Id="rId9"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68.xml"/><Relationship Id="rId7" Type="http://schemas.openxmlformats.org/officeDocument/2006/relationships/hyperlink" Target="https://stationsme.ca/" TargetMode="Externa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169.xml"/></Relationships>
</file>

<file path=ppt/slides/_rels/slide22.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18.png"/><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2.png"/><Relationship Id="rId2" Type="http://schemas.openxmlformats.org/officeDocument/2006/relationships/tags" Target="../tags/tag171.xml"/><Relationship Id="rId16" Type="http://schemas.openxmlformats.org/officeDocument/2006/relationships/image" Target="../media/image21.PNG"/><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image" Target="../media/image17.jpg"/><Relationship Id="rId5" Type="http://schemas.openxmlformats.org/officeDocument/2006/relationships/tags" Target="../tags/tag174.xml"/><Relationship Id="rId15" Type="http://schemas.openxmlformats.org/officeDocument/2006/relationships/image" Target="../media/image20.svg"/><Relationship Id="rId10" Type="http://schemas.openxmlformats.org/officeDocument/2006/relationships/slideLayout" Target="../slideLayouts/slideLayout1.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Layout" Target="../slideLayouts/slideLayout1.xml"/><Relationship Id="rId4" Type="http://schemas.openxmlformats.org/officeDocument/2006/relationships/tags" Target="../tags/tag182.xml"/></Relationships>
</file>

<file path=ppt/slides/_rels/slide24.xml.rels><?xml version="1.0" encoding="UTF-8" standalone="yes"?>
<Relationships xmlns="http://schemas.openxmlformats.org/package/2006/relationships"><Relationship Id="rId8" Type="http://schemas.openxmlformats.org/officeDocument/2006/relationships/hyperlink" Target="https://usito.usherbrooke.ca/d%C3%A9finitions/valeur" TargetMode="External"/><Relationship Id="rId3" Type="http://schemas.openxmlformats.org/officeDocument/2006/relationships/tags" Target="../tags/tag185.xml"/><Relationship Id="rId7" Type="http://schemas.openxmlformats.org/officeDocument/2006/relationships/hyperlink" Target="https://unionetudiante.ca/wp-content/uploads/2019/11/Rapport-UEQ-SP-VF-FR-1.01.pdf" TargetMode="Externa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hyperlink" Target="https://fqppu.org/wp-content/uploads/2018/10/RapportMobbing_FINAL.pdf" TargetMode="External"/><Relationship Id="rId5" Type="http://schemas.openxmlformats.org/officeDocument/2006/relationships/slideLayout" Target="../slideLayouts/slideLayout1.xml"/><Relationship Id="rId4" Type="http://schemas.openxmlformats.org/officeDocument/2006/relationships/tags" Target="../tags/tag186.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6" Type="http://schemas.openxmlformats.org/officeDocument/2006/relationships/image" Target="../media/image3.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2.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4.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notesSlide" Target="../notesSlides/notesSlide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2.xml"/><Relationship Id="rId7" Type="http://schemas.openxmlformats.org/officeDocument/2006/relationships/notesSlide" Target="../notesSlides/notesSlide3.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6.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tags" Target="../tags/tag47.xml"/><Relationship Id="rId21" Type="http://schemas.openxmlformats.org/officeDocument/2006/relationships/tags" Target="../tags/tag65.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tags" Target="../tags/tag61.xml"/><Relationship Id="rId25" Type="http://schemas.openxmlformats.org/officeDocument/2006/relationships/image" Target="../media/image7.png"/><Relationship Id="rId2" Type="http://schemas.openxmlformats.org/officeDocument/2006/relationships/tags" Target="../tags/tag46.xml"/><Relationship Id="rId16" Type="http://schemas.openxmlformats.org/officeDocument/2006/relationships/tags" Target="../tags/tag60.xml"/><Relationship Id="rId20" Type="http://schemas.openxmlformats.org/officeDocument/2006/relationships/tags" Target="../tags/tag64.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24" Type="http://schemas.openxmlformats.org/officeDocument/2006/relationships/image" Target="../media/image6.png"/><Relationship Id="rId5" Type="http://schemas.openxmlformats.org/officeDocument/2006/relationships/tags" Target="../tags/tag49.xml"/><Relationship Id="rId15" Type="http://schemas.openxmlformats.org/officeDocument/2006/relationships/tags" Target="../tags/tag59.xml"/><Relationship Id="rId23" Type="http://schemas.openxmlformats.org/officeDocument/2006/relationships/image" Target="../media/image3.png"/><Relationship Id="rId10" Type="http://schemas.openxmlformats.org/officeDocument/2006/relationships/tags" Target="../tags/tag54.xml"/><Relationship Id="rId19" Type="http://schemas.openxmlformats.org/officeDocument/2006/relationships/tags" Target="../tags/tag63.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 Id="rId2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image" Target="../media/image8.png"/><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image" Target="../media/image3.png"/><Relationship Id="rId2" Type="http://schemas.openxmlformats.org/officeDocument/2006/relationships/tags" Target="../tags/tag67.xml"/><Relationship Id="rId16"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19" Type="http://schemas.openxmlformats.org/officeDocument/2006/relationships/image" Target="../media/image9.svg"/><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3.xml"/><Relationship Id="rId7" Type="http://schemas.openxmlformats.org/officeDocument/2006/relationships/notesSlide" Target="../notesSlides/notesSlide4.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xml"/><Relationship Id="rId5" Type="http://schemas.openxmlformats.org/officeDocument/2006/relationships/tags" Target="../tags/tag85.xml"/><Relationship Id="rId4" Type="http://schemas.openxmlformats.org/officeDocument/2006/relationships/tags" Target="../tags/tag84.xml"/></Relationships>
</file>

<file path=ppt/slides/_rels/slide9.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3.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BFE4">
            <a:alpha val="27000"/>
          </a:srgbClr>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3FC3A54E-8C50-A896-D936-E2C32C587E16}"/>
              </a:ext>
            </a:extLst>
          </p:cNvPr>
          <p:cNvPicPr>
            <a:picLocks noGrp="1" noRot="1" noChangeAspect="1" noMove="1" noResize="1" noEditPoints="1" noAdjustHandles="1" noChangeArrowheads="1" noChangeShapeType="1" noCrop="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16880693-2315-481A-AEB7-5835374FD721}"/>
              </a:ext>
            </a:extLst>
          </p:cNvPr>
          <p:cNvSpPr txBox="1"/>
          <p:nvPr>
            <p:custDataLst>
              <p:tags r:id="rId2"/>
            </p:custDataLst>
          </p:nvPr>
        </p:nvSpPr>
        <p:spPr>
          <a:xfrm>
            <a:off x="123792" y="374494"/>
            <a:ext cx="9220233" cy="1938992"/>
          </a:xfrm>
          <a:prstGeom prst="rect">
            <a:avLst/>
          </a:prstGeom>
          <a:noFill/>
        </p:spPr>
        <p:txBody>
          <a:bodyPr wrap="square" rtlCol="0">
            <a:spAutoFit/>
          </a:bodyPr>
          <a:lstStyle/>
          <a:p>
            <a:pPr>
              <a:buClr>
                <a:schemeClr val="dk1"/>
              </a:buClr>
              <a:buSzPts val="4400"/>
            </a:pPr>
            <a:r>
              <a:rPr lang="fr-CA" sz="4000" b="1" i="0" dirty="0">
                <a:solidFill>
                  <a:srgbClr val="3B6979"/>
                </a:solidFill>
                <a:effectLst/>
                <a:latin typeface="Arial" panose="020B0604020202020204" pitchFamily="34" charset="0"/>
                <a:cs typeface="Arial" panose="020B0604020202020204" pitchFamily="34" charset="0"/>
              </a:rPr>
              <a:t>Surpasser le culte de la performance en milieu universitaire :</a:t>
            </a:r>
          </a:p>
          <a:p>
            <a:pPr>
              <a:buClr>
                <a:schemeClr val="dk1"/>
              </a:buClr>
              <a:buSzPts val="4400"/>
            </a:pPr>
            <a:r>
              <a:rPr lang="fr-CA" sz="4000" b="1" i="0" dirty="0">
                <a:effectLst/>
                <a:latin typeface="Arial" panose="020B0604020202020204" pitchFamily="34" charset="0"/>
                <a:cs typeface="Arial" panose="020B0604020202020204" pitchFamily="34" charset="0"/>
              </a:rPr>
              <a:t>un défi de taille, mais nécessaire!</a:t>
            </a:r>
            <a:endParaRPr lang="fr-CA" sz="4000" b="1" dirty="0">
              <a:latin typeface="Arial" panose="020B0604020202020204" pitchFamily="34" charset="0"/>
              <a:ea typeface="Calibri"/>
              <a:cs typeface="Arial" panose="020B0604020202020204" pitchFamily="34" charset="0"/>
              <a:sym typeface="Calibri"/>
            </a:endParaRPr>
          </a:p>
        </p:txBody>
      </p:sp>
      <p:sp>
        <p:nvSpPr>
          <p:cNvPr id="13" name="ZoneTexte 12">
            <a:extLst>
              <a:ext uri="{FF2B5EF4-FFF2-40B4-BE49-F238E27FC236}">
                <a16:creationId xmlns:a16="http://schemas.microsoft.com/office/drawing/2014/main" id="{0FB4D445-B63B-3593-21E8-57F69B65E32F}"/>
              </a:ext>
            </a:extLst>
          </p:cNvPr>
          <p:cNvSpPr txBox="1"/>
          <p:nvPr>
            <p:custDataLst>
              <p:tags r:id="rId3"/>
            </p:custDataLst>
          </p:nvPr>
        </p:nvSpPr>
        <p:spPr>
          <a:xfrm>
            <a:off x="190467" y="2919164"/>
            <a:ext cx="4067175" cy="707886"/>
          </a:xfrm>
          <a:prstGeom prst="rect">
            <a:avLst/>
          </a:prstGeom>
          <a:noFill/>
        </p:spPr>
        <p:txBody>
          <a:bodyPr wrap="square" rtlCol="0">
            <a:spAutoFit/>
          </a:bodyPr>
          <a:lstStyle/>
          <a:p>
            <a:r>
              <a:rPr lang="fr-CA" sz="4000" b="1" dirty="0">
                <a:solidFill>
                  <a:srgbClr val="EFB577"/>
                </a:solidFill>
                <a:latin typeface="Arial" panose="020B0604020202020204" pitchFamily="34" charset="0"/>
                <a:cs typeface="Arial" panose="020B0604020202020204" pitchFamily="34" charset="0"/>
              </a:rPr>
              <a:t>9 octobre 2024</a:t>
            </a:r>
          </a:p>
        </p:txBody>
      </p:sp>
      <p:pic>
        <p:nvPicPr>
          <p:cNvPr id="3" name="Image 2" descr="Une image contenant dessin humoristique&#10;&#10;Description générée automatiquement">
            <a:extLst>
              <a:ext uri="{FF2B5EF4-FFF2-40B4-BE49-F238E27FC236}">
                <a16:creationId xmlns:a16="http://schemas.microsoft.com/office/drawing/2014/main" id="{2C73C229-7814-4505-4AD4-7B4661695E24}"/>
              </a:ext>
            </a:extLst>
          </p:cNvPr>
          <p:cNvPicPr>
            <a:picLocks noChangeAspect="1"/>
          </p:cNvPicPr>
          <p:nvPr>
            <p:custDataLst>
              <p:tags r:id="rId4"/>
            </p:custDataLst>
          </p:nvPr>
        </p:nvPicPr>
        <p:blipFill>
          <a:blip r:embed="rId9"/>
          <a:stretch>
            <a:fillRect/>
          </a:stretch>
        </p:blipFill>
        <p:spPr>
          <a:xfrm>
            <a:off x="123793" y="5586458"/>
            <a:ext cx="3324487" cy="1173384"/>
          </a:xfrm>
          <a:prstGeom prst="rect">
            <a:avLst/>
          </a:prstGeom>
        </p:spPr>
      </p:pic>
      <p:sp>
        <p:nvSpPr>
          <p:cNvPr id="11" name="ZoneTexte 10">
            <a:extLst>
              <a:ext uri="{FF2B5EF4-FFF2-40B4-BE49-F238E27FC236}">
                <a16:creationId xmlns:a16="http://schemas.microsoft.com/office/drawing/2014/main" id="{9495F35E-FE0D-3694-F45C-A7FBDB9E9CB1}"/>
              </a:ext>
            </a:extLst>
          </p:cNvPr>
          <p:cNvSpPr txBox="1"/>
          <p:nvPr>
            <p:custDataLst>
              <p:tags r:id="rId5"/>
            </p:custDataLst>
          </p:nvPr>
        </p:nvSpPr>
        <p:spPr>
          <a:xfrm>
            <a:off x="123792" y="4534639"/>
            <a:ext cx="9331833" cy="1061829"/>
          </a:xfrm>
          <a:prstGeom prst="rect">
            <a:avLst/>
          </a:prstGeom>
          <a:noFill/>
        </p:spPr>
        <p:txBody>
          <a:bodyPr wrap="square">
            <a:spAutoFit/>
          </a:bodyPr>
          <a:lstStyle/>
          <a:p>
            <a:pPr>
              <a:spcAft>
                <a:spcPts val="1800"/>
              </a:spcAft>
            </a:pPr>
            <a:r>
              <a:rPr lang="fr-CA" sz="1200" b="1" dirty="0">
                <a:solidFill>
                  <a:srgbClr val="3B6979"/>
                </a:solidFill>
                <a:latin typeface="Arial" panose="020B0604020202020204" pitchFamily="34" charset="0"/>
                <a:cs typeface="Arial" panose="020B0604020202020204" pitchFamily="34" charset="0"/>
              </a:rPr>
              <a:t>Julie Lane</a:t>
            </a:r>
            <a:r>
              <a:rPr lang="fr-CA" sz="1200" dirty="0">
                <a:latin typeface="Arial" panose="020B0604020202020204" pitchFamily="34" charset="0"/>
                <a:cs typeface="Arial" panose="020B0604020202020204" pitchFamily="34" charset="0"/>
              </a:rPr>
              <a:t>, professeure à l’Université de Sherbrooke, directrice du Centre RBC d’expertise universitaire en santé mentale et codirectrice de l’Observatoire sur la santé mentale étudiante en enseignement supérieur</a:t>
            </a:r>
          </a:p>
          <a:p>
            <a:pPr>
              <a:spcAft>
                <a:spcPts val="600"/>
              </a:spcAft>
            </a:pPr>
            <a:r>
              <a:rPr lang="fr-CA" sz="1200" b="1" dirty="0">
                <a:solidFill>
                  <a:srgbClr val="3B6979"/>
                </a:solidFill>
                <a:latin typeface="Arial" panose="020B0604020202020204" pitchFamily="34" charset="0"/>
                <a:cs typeface="Arial" panose="020B0604020202020204" pitchFamily="34" charset="0"/>
              </a:rPr>
              <a:t>Félix Guay-Dufour</a:t>
            </a:r>
            <a:r>
              <a:rPr lang="fr-CA" sz="1200" dirty="0">
                <a:latin typeface="Arial" panose="020B0604020202020204" pitchFamily="34" charset="0"/>
                <a:cs typeface="Arial" panose="020B0604020202020204" pitchFamily="34" charset="0"/>
              </a:rPr>
              <a:t>, psychologue du travail et des organisations, coordonnateur de projets au Centre RBC d’expertise universitaire en santé mentale et coordonnateur de l’Observatoire sur la santé mentale étudiante en enseignement supérieur</a:t>
            </a:r>
          </a:p>
        </p:txBody>
      </p:sp>
    </p:spTree>
    <p:extLst>
      <p:ext uri="{BB962C8B-B14F-4D97-AF65-F5344CB8AC3E}">
        <p14:creationId xmlns:p14="http://schemas.microsoft.com/office/powerpoint/2010/main" val="3803430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roquis, dessin, Dessin au trait, conception&#10;&#10;Description générée automatiquement">
            <a:extLst>
              <a:ext uri="{FF2B5EF4-FFF2-40B4-BE49-F238E27FC236}">
                <a16:creationId xmlns:a16="http://schemas.microsoft.com/office/drawing/2014/main" id="{ED8F78C2-F042-FAD0-9972-D4D7FA0E2BB0}"/>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ZoneTexte 5">
            <a:extLst>
              <a:ext uri="{FF2B5EF4-FFF2-40B4-BE49-F238E27FC236}">
                <a16:creationId xmlns:a16="http://schemas.microsoft.com/office/drawing/2014/main" id="{23AD0DB4-ECEB-4263-89BA-F9C7ECE0FFD2}"/>
              </a:ext>
            </a:extLst>
          </p:cNvPr>
          <p:cNvSpPr txBox="1"/>
          <p:nvPr>
            <p:custDataLst>
              <p:tags r:id="rId2"/>
            </p:custDataLst>
          </p:nvPr>
        </p:nvSpPr>
        <p:spPr>
          <a:xfrm>
            <a:off x="234097" y="271563"/>
            <a:ext cx="9297066" cy="830997"/>
          </a:xfrm>
          <a:prstGeom prst="rect">
            <a:avLst/>
          </a:prstGeom>
          <a:noFill/>
        </p:spPr>
        <p:txBody>
          <a:bodyPr wrap="square" rtlCol="0">
            <a:spAutoFit/>
          </a:bodyPr>
          <a:lstStyle/>
          <a:p>
            <a:r>
              <a:rPr lang="fr-CA" sz="4800" b="1" dirty="0">
                <a:solidFill>
                  <a:srgbClr val="3B6979"/>
                </a:solidFill>
                <a:latin typeface="Arial" panose="020B0604020202020204" pitchFamily="34" charset="0"/>
                <a:cs typeface="Arial" panose="020B0604020202020204" pitchFamily="34" charset="0"/>
              </a:rPr>
              <a:t>Le concept de bienveillance</a:t>
            </a:r>
          </a:p>
        </p:txBody>
      </p:sp>
      <p:sp>
        <p:nvSpPr>
          <p:cNvPr id="7" name="Rectangle : coins arrondis 6">
            <a:extLst>
              <a:ext uri="{FF2B5EF4-FFF2-40B4-BE49-F238E27FC236}">
                <a16:creationId xmlns:a16="http://schemas.microsoft.com/office/drawing/2014/main" id="{E4375BB7-B5C3-43CA-8163-84B760ED1EDF}"/>
              </a:ext>
            </a:extLst>
          </p:cNvPr>
          <p:cNvSpPr/>
          <p:nvPr>
            <p:custDataLst>
              <p:tags r:id="rId3"/>
            </p:custDataLst>
          </p:nvPr>
        </p:nvSpPr>
        <p:spPr>
          <a:xfrm>
            <a:off x="389859" y="1102560"/>
            <a:ext cx="6446875" cy="115986"/>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67E43DE2-1A01-492F-9B15-CD556715AAF5}"/>
              </a:ext>
            </a:extLst>
          </p:cNvPr>
          <p:cNvSpPr/>
          <p:nvPr>
            <p:custDataLst>
              <p:tags r:id="rId4"/>
            </p:custDataLst>
          </p:nvPr>
        </p:nvSpPr>
        <p:spPr>
          <a:xfrm>
            <a:off x="389859" y="1946136"/>
            <a:ext cx="8709317" cy="3770263"/>
          </a:xfrm>
          <a:prstGeom prst="rect">
            <a:avLst/>
          </a:prstGeom>
        </p:spPr>
        <p:txBody>
          <a:bodyPr wrap="square">
            <a:spAutoFit/>
          </a:bodyPr>
          <a:lstStyle/>
          <a:p>
            <a:pPr marL="285750" indent="-285750">
              <a:buBlip>
                <a:blip r:embed="rId10"/>
              </a:buBlip>
            </a:pPr>
            <a:r>
              <a:rPr lang="fr-CA" sz="1700" dirty="0">
                <a:latin typeface="Arial" panose="020B0604020202020204" pitchFamily="34" charset="0"/>
                <a:cs typeface="Arial" panose="020B0604020202020204" pitchFamily="34" charset="0"/>
              </a:rPr>
              <a:t>« La bienveillance est une </a:t>
            </a:r>
            <a:r>
              <a:rPr lang="fr-CA" sz="1700" b="1" dirty="0">
                <a:latin typeface="Arial" panose="020B0604020202020204" pitchFamily="34" charset="0"/>
                <a:cs typeface="Arial" panose="020B0604020202020204" pitchFamily="34" charset="0"/>
              </a:rPr>
              <a:t>attitude positive envers [une personne]</a:t>
            </a:r>
            <a:r>
              <a:rPr lang="fr-CA" sz="1700" dirty="0">
                <a:latin typeface="Arial" panose="020B0604020202020204" pitchFamily="34" charset="0"/>
                <a:cs typeface="Arial" panose="020B0604020202020204" pitchFamily="34" charset="0"/>
              </a:rPr>
              <a:t>. Elle n’est pas de la compassion ni de la complaisance. </a:t>
            </a:r>
            <a:r>
              <a:rPr lang="fr-CA" sz="1700" b="1" dirty="0">
                <a:latin typeface="Arial" panose="020B0604020202020204" pitchFamily="34" charset="0"/>
                <a:cs typeface="Arial" panose="020B0604020202020204" pitchFamily="34" charset="0"/>
              </a:rPr>
              <a:t>Elle inclut l’exigence </a:t>
            </a:r>
            <a:r>
              <a:rPr lang="fr-CA" sz="1700" dirty="0">
                <a:latin typeface="Arial" panose="020B0604020202020204" pitchFamily="34" charset="0"/>
                <a:cs typeface="Arial" panose="020B0604020202020204" pitchFamily="34" charset="0"/>
              </a:rPr>
              <a:t>». </a:t>
            </a:r>
            <a:r>
              <a:rPr lang="fr-CA" sz="1700" i="1" dirty="0">
                <a:latin typeface="Arial" panose="020B0604020202020204" pitchFamily="34" charset="0"/>
                <a:cs typeface="Arial" panose="020B0604020202020204" pitchFamily="34" charset="0"/>
              </a:rPr>
              <a:t>- Masson, 2018</a:t>
            </a:r>
          </a:p>
          <a:p>
            <a:pPr marL="285750" indent="-285750">
              <a:buClr>
                <a:srgbClr val="FFC000"/>
              </a:buClr>
              <a:buBlip>
                <a:blip r:embed="rId10"/>
              </a:buBlip>
            </a:pPr>
            <a:endParaRPr lang="fr-CA" sz="1700" dirty="0">
              <a:latin typeface="Arial" panose="020B0604020202020204" pitchFamily="34" charset="0"/>
              <a:cs typeface="Arial" panose="020B0604020202020204" pitchFamily="34" charset="0"/>
            </a:endParaRPr>
          </a:p>
          <a:p>
            <a:pPr marL="285750" indent="-285750">
              <a:buClr>
                <a:srgbClr val="FFC000"/>
              </a:buClr>
              <a:buBlip>
                <a:blip r:embed="rId10"/>
              </a:buBlip>
            </a:pPr>
            <a:r>
              <a:rPr lang="fr-CA" sz="1700" dirty="0">
                <a:latin typeface="Arial" panose="020B0604020202020204" pitchFamily="34" charset="0"/>
                <a:cs typeface="Arial" panose="020B0604020202020204" pitchFamily="34" charset="0"/>
              </a:rPr>
              <a:t>« […] un moyen de soutenir le </a:t>
            </a:r>
            <a:r>
              <a:rPr lang="fr-CA" sz="1700" b="1" dirty="0">
                <a:latin typeface="Arial" panose="020B0604020202020204" pitchFamily="34" charset="0"/>
                <a:cs typeface="Arial" panose="020B0604020202020204" pitchFamily="34" charset="0"/>
              </a:rPr>
              <a:t>devenir autonome [d’une personne]</a:t>
            </a:r>
            <a:r>
              <a:rPr lang="fr-CA" sz="1700" dirty="0">
                <a:latin typeface="Arial" panose="020B0604020202020204" pitchFamily="34" charset="0"/>
                <a:cs typeface="Arial" panose="020B0604020202020204" pitchFamily="34" charset="0"/>
              </a:rPr>
              <a:t> ». - </a:t>
            </a:r>
            <a:r>
              <a:rPr lang="fr-CA" sz="1700" i="1" dirty="0" err="1">
                <a:latin typeface="Arial" panose="020B0604020202020204" pitchFamily="34" charset="0"/>
                <a:cs typeface="Arial" panose="020B0604020202020204" pitchFamily="34" charset="0"/>
              </a:rPr>
              <a:t>Roelens</a:t>
            </a:r>
            <a:r>
              <a:rPr lang="fr-CA" sz="1700" i="1" dirty="0">
                <a:latin typeface="Arial" panose="020B0604020202020204" pitchFamily="34" charset="0"/>
                <a:cs typeface="Arial" panose="020B0604020202020204" pitchFamily="34" charset="0"/>
              </a:rPr>
              <a:t>, 2019 </a:t>
            </a:r>
            <a:endParaRPr lang="fr-CA" sz="1700" dirty="0">
              <a:latin typeface="Arial" panose="020B0604020202020204" pitchFamily="34" charset="0"/>
              <a:cs typeface="Arial" panose="020B0604020202020204" pitchFamily="34" charset="0"/>
            </a:endParaRPr>
          </a:p>
          <a:p>
            <a:pPr>
              <a:buClr>
                <a:srgbClr val="FFC000"/>
              </a:buClr>
            </a:pPr>
            <a:endParaRPr lang="fr-CA" sz="1700" dirty="0">
              <a:latin typeface="Arial" panose="020B0604020202020204" pitchFamily="34" charset="0"/>
              <a:cs typeface="Arial" panose="020B0604020202020204" pitchFamily="34" charset="0"/>
            </a:endParaRPr>
          </a:p>
          <a:p>
            <a:pPr marL="285750" indent="-285750">
              <a:buClr>
                <a:srgbClr val="FFC000"/>
              </a:buClr>
              <a:buBlip>
                <a:blip r:embed="rId10"/>
              </a:buBlip>
            </a:pPr>
            <a:r>
              <a:rPr lang="fr-CA" sz="1700" dirty="0">
                <a:latin typeface="Arial" panose="020B0604020202020204" pitchFamily="34" charset="0"/>
                <a:cs typeface="Arial" panose="020B0604020202020204" pitchFamily="34" charset="0"/>
              </a:rPr>
              <a:t>« […] processus réflexif et </a:t>
            </a:r>
            <a:r>
              <a:rPr lang="fr-CA" sz="1700" b="1" dirty="0">
                <a:latin typeface="Arial" panose="020B0604020202020204" pitchFamily="34" charset="0"/>
                <a:cs typeface="Arial" panose="020B0604020202020204" pitchFamily="34" charset="0"/>
              </a:rPr>
              <a:t>axé sur l’action </a:t>
            </a:r>
            <a:r>
              <a:rPr lang="fr-CA" sz="1700" dirty="0">
                <a:latin typeface="Arial" panose="020B0604020202020204" pitchFamily="34" charset="0"/>
                <a:cs typeface="Arial" panose="020B0604020202020204" pitchFamily="34" charset="0"/>
              </a:rPr>
              <a:t>concernant la </a:t>
            </a:r>
            <a:r>
              <a:rPr lang="fr-CA" sz="1700" b="1" dirty="0">
                <a:latin typeface="Arial" panose="020B0604020202020204" pitchFamily="34" charset="0"/>
                <a:cs typeface="Arial" panose="020B0604020202020204" pitchFamily="34" charset="0"/>
              </a:rPr>
              <a:t>découverte [d’une personne] </a:t>
            </a:r>
            <a:r>
              <a:rPr lang="fr-CA" sz="1700" dirty="0">
                <a:latin typeface="Arial" panose="020B0604020202020204" pitchFamily="34" charset="0"/>
                <a:cs typeface="Arial" panose="020B0604020202020204" pitchFamily="34" charset="0"/>
              </a:rPr>
              <a:t>et l’adoption de comportements visant à [la] </a:t>
            </a:r>
            <a:r>
              <a:rPr lang="fr-CA" sz="1700" b="1" dirty="0">
                <a:latin typeface="Arial" panose="020B0604020202020204" pitchFamily="34" charset="0"/>
                <a:cs typeface="Arial" panose="020B0604020202020204" pitchFamily="34" charset="0"/>
              </a:rPr>
              <a:t>reconnaître</a:t>
            </a:r>
            <a:r>
              <a:rPr lang="fr-CA" sz="1700" dirty="0">
                <a:latin typeface="Arial" panose="020B0604020202020204" pitchFamily="34" charset="0"/>
                <a:cs typeface="Arial" panose="020B0604020202020204" pitchFamily="34" charset="0"/>
              </a:rPr>
              <a:t>, [la] </a:t>
            </a:r>
            <a:r>
              <a:rPr lang="fr-CA" sz="1700" b="1" dirty="0">
                <a:latin typeface="Arial" panose="020B0604020202020204" pitchFamily="34" charset="0"/>
                <a:cs typeface="Arial" panose="020B0604020202020204" pitchFamily="34" charset="0"/>
              </a:rPr>
              <a:t>valoriser</a:t>
            </a:r>
            <a:r>
              <a:rPr lang="fr-CA" sz="1700" dirty="0">
                <a:latin typeface="Arial" panose="020B0604020202020204" pitchFamily="34" charset="0"/>
                <a:cs typeface="Arial" panose="020B0604020202020204" pitchFamily="34" charset="0"/>
              </a:rPr>
              <a:t>, lui </a:t>
            </a:r>
            <a:r>
              <a:rPr lang="fr-CA" sz="1700" b="1" dirty="0">
                <a:latin typeface="Arial" panose="020B0604020202020204" pitchFamily="34" charset="0"/>
                <a:cs typeface="Arial" panose="020B0604020202020204" pitchFamily="34" charset="0"/>
              </a:rPr>
              <a:t>faire confiance</a:t>
            </a:r>
            <a:r>
              <a:rPr lang="fr-CA" sz="1700" dirty="0">
                <a:latin typeface="Arial" panose="020B0604020202020204" pitchFamily="34" charset="0"/>
                <a:cs typeface="Arial" panose="020B0604020202020204" pitchFamily="34" charset="0"/>
              </a:rPr>
              <a:t> et </a:t>
            </a:r>
            <a:r>
              <a:rPr lang="fr-CA" sz="1700" b="1" dirty="0">
                <a:latin typeface="Arial" panose="020B0604020202020204" pitchFamily="34" charset="0"/>
                <a:cs typeface="Arial" panose="020B0604020202020204" pitchFamily="34" charset="0"/>
              </a:rPr>
              <a:t>favoriser son développement </a:t>
            </a:r>
            <a:r>
              <a:rPr lang="fr-CA" sz="1700" dirty="0">
                <a:latin typeface="Arial" panose="020B0604020202020204" pitchFamily="34" charset="0"/>
                <a:cs typeface="Arial" panose="020B0604020202020204" pitchFamily="34" charset="0"/>
              </a:rPr>
              <a:t>». </a:t>
            </a:r>
            <a:r>
              <a:rPr lang="fr-CA" sz="1700" i="1" dirty="0">
                <a:latin typeface="Arial" panose="020B0604020202020204" pitchFamily="34" charset="0"/>
                <a:cs typeface="Arial" panose="020B0604020202020204" pitchFamily="34" charset="0"/>
              </a:rPr>
              <a:t>- Hawk et Lyons, 2008, cités dans Tremblay, 2019</a:t>
            </a:r>
          </a:p>
          <a:p>
            <a:pPr>
              <a:buClr>
                <a:srgbClr val="FFC000"/>
              </a:buClr>
            </a:pPr>
            <a:endParaRPr lang="fr-CA" sz="1700" dirty="0">
              <a:latin typeface="Arial" panose="020B0604020202020204" pitchFamily="34" charset="0"/>
              <a:cs typeface="Arial" panose="020B0604020202020204" pitchFamily="34" charset="0"/>
            </a:endParaRPr>
          </a:p>
          <a:p>
            <a:pPr marL="285750" indent="-285750">
              <a:buClr>
                <a:srgbClr val="FFC000"/>
              </a:buClr>
              <a:buBlip>
                <a:blip r:embed="rId10"/>
              </a:buBlip>
            </a:pPr>
            <a:r>
              <a:rPr lang="fr-CA" sz="1700" dirty="0">
                <a:latin typeface="Arial" panose="020B0604020202020204" pitchFamily="34" charset="0"/>
                <a:cs typeface="Arial" panose="020B0604020202020204" pitchFamily="34" charset="0"/>
              </a:rPr>
              <a:t>« Il n’y a </a:t>
            </a:r>
            <a:r>
              <a:rPr lang="fr-CA" sz="1700" b="1" dirty="0">
                <a:latin typeface="Arial" panose="020B0604020202020204" pitchFamily="34" charset="0"/>
                <a:cs typeface="Arial" panose="020B0604020202020204" pitchFamily="34" charset="0"/>
              </a:rPr>
              <a:t>pas de bienveillance si [la personne receveuse] ne la ressent pas.</a:t>
            </a:r>
          </a:p>
          <a:p>
            <a:pPr>
              <a:buClr>
                <a:srgbClr val="FFC000"/>
              </a:buClr>
            </a:pPr>
            <a:r>
              <a:rPr lang="fr-CA" sz="1700" dirty="0">
                <a:latin typeface="Arial" panose="020B0604020202020204" pitchFamily="34" charset="0"/>
                <a:cs typeface="Arial" panose="020B0604020202020204" pitchFamily="34" charset="0"/>
              </a:rPr>
              <a:t> - </a:t>
            </a:r>
            <a:r>
              <a:rPr lang="fr-CA" sz="1700" i="1" dirty="0">
                <a:latin typeface="Arial" panose="020B0604020202020204" pitchFamily="34" charset="0"/>
                <a:cs typeface="Arial" panose="020B0604020202020204" pitchFamily="34" charset="0"/>
              </a:rPr>
              <a:t>Tremblay, 2019</a:t>
            </a:r>
            <a:endParaRPr lang="fr-CA" dirty="0"/>
          </a:p>
          <a:p>
            <a:endParaRPr lang="fr-CA" dirty="0"/>
          </a:p>
        </p:txBody>
      </p:sp>
      <p:sp>
        <p:nvSpPr>
          <p:cNvPr id="2" name="Espace réservé du numéro de diapositive 1">
            <a:extLst>
              <a:ext uri="{FF2B5EF4-FFF2-40B4-BE49-F238E27FC236}">
                <a16:creationId xmlns:a16="http://schemas.microsoft.com/office/drawing/2014/main" id="{13DD76A0-C770-0F6F-5A59-7B9A70AD3814}"/>
              </a:ext>
            </a:extLst>
          </p:cNvPr>
          <p:cNvSpPr>
            <a:spLocks noGrp="1"/>
          </p:cNvSpPr>
          <p:nvPr>
            <p:ph type="sldNum" sz="quarter" idx="12"/>
            <p:custDataLst>
              <p:tags r:id="rId5"/>
            </p:custDataLst>
          </p:nvPr>
        </p:nvSpPr>
        <p:spPr>
          <a:xfrm>
            <a:off x="9273988" y="6347842"/>
            <a:ext cx="2743200" cy="365125"/>
          </a:xfrm>
        </p:spPr>
        <p:txBody>
          <a:bodyPr/>
          <a:lstStyle/>
          <a:p>
            <a:fld id="{39B438FF-62CE-4504-ADA6-C6B9AA76A37A}" type="slidenum">
              <a:rPr lang="fr-CA" smtClean="0"/>
              <a:t>10</a:t>
            </a:fld>
            <a:endParaRPr lang="fr-CA" dirty="0"/>
          </a:p>
        </p:txBody>
      </p:sp>
      <p:sp>
        <p:nvSpPr>
          <p:cNvPr id="3" name="ZoneTexte 2">
            <a:extLst>
              <a:ext uri="{FF2B5EF4-FFF2-40B4-BE49-F238E27FC236}">
                <a16:creationId xmlns:a16="http://schemas.microsoft.com/office/drawing/2014/main" id="{500782CD-FA57-8E41-31A3-C4AEE5F2CB17}"/>
              </a:ext>
            </a:extLst>
          </p:cNvPr>
          <p:cNvSpPr txBox="1"/>
          <p:nvPr>
            <p:custDataLst>
              <p:tags r:id="rId6"/>
            </p:custDataLst>
          </p:nvPr>
        </p:nvSpPr>
        <p:spPr>
          <a:xfrm>
            <a:off x="389859" y="1449378"/>
            <a:ext cx="3664783" cy="369332"/>
          </a:xfrm>
          <a:prstGeom prst="rect">
            <a:avLst/>
          </a:prstGeom>
          <a:solidFill>
            <a:srgbClr val="A1BFE4"/>
          </a:solidFill>
        </p:spPr>
        <p:txBody>
          <a:bodyPr wrap="square">
            <a:spAutoFit/>
          </a:bodyPr>
          <a:lstStyle/>
          <a:p>
            <a:pPr lvl="0"/>
            <a:r>
              <a:rPr lang="fr-CA" sz="1800" b="1" dirty="0">
                <a:latin typeface="Arial" panose="020B0604020202020204" pitchFamily="34" charset="0"/>
                <a:cs typeface="Arial" panose="020B0604020202020204" pitchFamily="34" charset="0"/>
                <a:sym typeface="Calibri"/>
              </a:rPr>
              <a:t>Qu’est-ce que la bienveillance?</a:t>
            </a:r>
            <a:endParaRPr kumimoji="0" lang="fr-CA" sz="1600" b="1" i="0" strike="noStrike" kern="1200" cap="none" spc="0" normalizeH="0" baseline="0" noProof="0" dirty="0">
              <a:ln>
                <a:noFill/>
              </a:ln>
              <a:solidFill>
                <a:srgbClr val="3B697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926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3AD0DB4-ECEB-4263-89BA-F9C7ECE0FFD2}"/>
              </a:ext>
            </a:extLst>
          </p:cNvPr>
          <p:cNvSpPr txBox="1"/>
          <p:nvPr>
            <p:custDataLst>
              <p:tags r:id="rId1"/>
            </p:custDataLst>
          </p:nvPr>
        </p:nvSpPr>
        <p:spPr>
          <a:xfrm>
            <a:off x="378339" y="609217"/>
            <a:ext cx="9447693" cy="830997"/>
          </a:xfrm>
          <a:prstGeom prst="rect">
            <a:avLst/>
          </a:prstGeom>
          <a:noFill/>
        </p:spPr>
        <p:txBody>
          <a:bodyPr wrap="square" rtlCol="0">
            <a:spAutoFit/>
          </a:bodyPr>
          <a:lstStyle/>
          <a:p>
            <a:r>
              <a:rPr lang="fr-CA" sz="4800" b="1" dirty="0">
                <a:solidFill>
                  <a:srgbClr val="3B6979"/>
                </a:solidFill>
                <a:latin typeface="Arial" panose="020B0604020202020204" pitchFamily="34" charset="0"/>
                <a:cs typeface="Arial" panose="020B0604020202020204" pitchFamily="34" charset="0"/>
              </a:rPr>
              <a:t>Le concept de bienveillance</a:t>
            </a:r>
          </a:p>
        </p:txBody>
      </p:sp>
      <p:sp>
        <p:nvSpPr>
          <p:cNvPr id="7" name="Rectangle : coins arrondis 6">
            <a:extLst>
              <a:ext uri="{FF2B5EF4-FFF2-40B4-BE49-F238E27FC236}">
                <a16:creationId xmlns:a16="http://schemas.microsoft.com/office/drawing/2014/main" id="{E4375BB7-B5C3-43CA-8163-84B760ED1EDF}"/>
              </a:ext>
            </a:extLst>
          </p:cNvPr>
          <p:cNvSpPr/>
          <p:nvPr>
            <p:custDataLst>
              <p:tags r:id="rId2"/>
            </p:custDataLst>
          </p:nvPr>
        </p:nvSpPr>
        <p:spPr>
          <a:xfrm>
            <a:off x="408909" y="545855"/>
            <a:ext cx="6436242" cy="125094"/>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DE6B11B6-16FD-4E4A-9E60-47B8B2006C9F}"/>
              </a:ext>
            </a:extLst>
          </p:cNvPr>
          <p:cNvSpPr/>
          <p:nvPr>
            <p:custDataLst>
              <p:tags r:id="rId3"/>
            </p:custDataLst>
          </p:nvPr>
        </p:nvSpPr>
        <p:spPr>
          <a:xfrm>
            <a:off x="408909" y="1977067"/>
            <a:ext cx="8613261" cy="4385816"/>
          </a:xfrm>
          <a:prstGeom prst="rect">
            <a:avLst/>
          </a:prstGeom>
        </p:spPr>
        <p:txBody>
          <a:bodyPr wrap="square">
            <a:spAutoFit/>
          </a:bodyPr>
          <a:lstStyle/>
          <a:p>
            <a:pPr marL="285750" lvl="0" indent="-285750">
              <a:spcAft>
                <a:spcPts val="1800"/>
              </a:spcAft>
              <a:buBlip>
                <a:blip r:embed="rId9"/>
              </a:buBlip>
            </a:pPr>
            <a:r>
              <a:rPr lang="fr-CA" b="1" dirty="0">
                <a:latin typeface="Arial" panose="020B0604020202020204" pitchFamily="34" charset="0"/>
                <a:cs typeface="Arial" panose="020B0604020202020204" pitchFamily="34" charset="0"/>
              </a:rPr>
              <a:t>Dimension intentionnelle</a:t>
            </a:r>
            <a:r>
              <a:rPr lang="fr-CA" dirty="0">
                <a:latin typeface="Arial" panose="020B0604020202020204" pitchFamily="34" charset="0"/>
                <a:cs typeface="Arial" panose="020B0604020202020204" pitchFamily="34" charset="0"/>
              </a:rPr>
              <a:t> : implique la présence d’une volonté réelle du bien et n’implique pas la présence d’intérêt personnel ou de désir de retour ou de complaisance qui vise plutôt à plaire ou ne pas déplaire à l’autre personne. </a:t>
            </a:r>
          </a:p>
          <a:p>
            <a:pPr marL="285750" lvl="0" indent="-285750">
              <a:spcAft>
                <a:spcPts val="1800"/>
              </a:spcAft>
              <a:buBlip>
                <a:blip r:embed="rId9"/>
              </a:buBlip>
            </a:pPr>
            <a:r>
              <a:rPr lang="fr-CA" b="1" dirty="0">
                <a:latin typeface="Arial" panose="020B0604020202020204" pitchFamily="34" charset="0"/>
                <a:cs typeface="Arial" panose="020B0604020202020204" pitchFamily="34" charset="0"/>
              </a:rPr>
              <a:t>Dimension interactionnelle :</a:t>
            </a:r>
            <a:r>
              <a:rPr lang="fr-CA" dirty="0">
                <a:latin typeface="Arial" panose="020B0604020202020204" pitchFamily="34" charset="0"/>
                <a:cs typeface="Arial" panose="020B0604020202020204" pitchFamily="34" charset="0"/>
              </a:rPr>
              <a:t> implique une relation avec la personne destinataire de bienveillance, d’adopter une posture empreinte d’humilité, de se reconnaitre et de reconnaitre l’autre personne, de trouver la «bonne distance».</a:t>
            </a:r>
          </a:p>
          <a:p>
            <a:pPr marL="285750" lvl="0" indent="-285750">
              <a:spcAft>
                <a:spcPts val="1800"/>
              </a:spcAft>
              <a:buBlip>
                <a:blip r:embed="rId9"/>
              </a:buBlip>
            </a:pPr>
            <a:r>
              <a:rPr lang="fr-CA" b="1" dirty="0">
                <a:latin typeface="Arial" panose="020B0604020202020204" pitchFamily="34" charset="0"/>
                <a:cs typeface="Arial" panose="020B0604020202020204" pitchFamily="34" charset="0"/>
              </a:rPr>
              <a:t>Dimension affective :</a:t>
            </a:r>
            <a:r>
              <a:rPr lang="fr-CA" dirty="0">
                <a:latin typeface="Arial" panose="020B0604020202020204" pitchFamily="34" charset="0"/>
                <a:cs typeface="Arial" panose="020B0604020202020204" pitchFamily="34" charset="0"/>
              </a:rPr>
              <a:t> implique de composer avec la tension entre s’impliquer émotionnellement dans la relation sans que la personne soit affectée par l’autre personne, et implique également une clarté éthique de l’intention afin d’éviter de verser complètement dans l’altruisme. </a:t>
            </a:r>
          </a:p>
          <a:p>
            <a:pPr marL="285750" lvl="0" indent="-285750">
              <a:spcAft>
                <a:spcPts val="1800"/>
              </a:spcAft>
              <a:buBlip>
                <a:blip r:embed="rId9"/>
              </a:buBlip>
            </a:pPr>
            <a:r>
              <a:rPr lang="fr-CA" b="1" dirty="0">
                <a:latin typeface="Arial" panose="020B0604020202020204" pitchFamily="34" charset="0"/>
                <a:cs typeface="Arial" panose="020B0604020202020204" pitchFamily="34" charset="0"/>
              </a:rPr>
              <a:t>Dimension attentionnelle</a:t>
            </a:r>
            <a:r>
              <a:rPr lang="fr-CA" dirty="0">
                <a:latin typeface="Arial" panose="020B0604020202020204" pitchFamily="34" charset="0"/>
                <a:cs typeface="Arial" panose="020B0604020202020204" pitchFamily="34" charset="0"/>
              </a:rPr>
              <a:t> : implique de prendre en considération, à la fois, la personne (p. ex., ses besoins) et le contexte afin de déployer une réponse adaptée à la situation</a:t>
            </a:r>
            <a:r>
              <a:rPr lang="fr-CA" dirty="0">
                <a:latin typeface="Univers Condensed" panose="020B0506020202050204" pitchFamily="34" charset="0"/>
              </a:rPr>
              <a:t>.  </a:t>
            </a:r>
          </a:p>
        </p:txBody>
      </p:sp>
      <p:sp>
        <p:nvSpPr>
          <p:cNvPr id="3" name="Espace réservé du numéro de diapositive 2">
            <a:extLst>
              <a:ext uri="{FF2B5EF4-FFF2-40B4-BE49-F238E27FC236}">
                <a16:creationId xmlns:a16="http://schemas.microsoft.com/office/drawing/2014/main" id="{245C65AC-82B4-8CFD-4E39-6C534E10D841}"/>
              </a:ext>
            </a:extLst>
          </p:cNvPr>
          <p:cNvSpPr>
            <a:spLocks noGrp="1"/>
          </p:cNvSpPr>
          <p:nvPr>
            <p:ph type="sldNum" sz="quarter" idx="12"/>
            <p:custDataLst>
              <p:tags r:id="rId4"/>
            </p:custDataLst>
          </p:nvPr>
        </p:nvSpPr>
        <p:spPr>
          <a:xfrm>
            <a:off x="9300882" y="6345739"/>
            <a:ext cx="2743200" cy="365125"/>
          </a:xfrm>
        </p:spPr>
        <p:txBody>
          <a:bodyPr/>
          <a:lstStyle/>
          <a:p>
            <a:fld id="{39B438FF-62CE-4504-ADA6-C6B9AA76A37A}" type="slidenum">
              <a:rPr lang="fr-CA" smtClean="0"/>
              <a:t>11</a:t>
            </a:fld>
            <a:endParaRPr lang="fr-CA" dirty="0"/>
          </a:p>
        </p:txBody>
      </p:sp>
      <p:sp>
        <p:nvSpPr>
          <p:cNvPr id="5" name="ZoneTexte 4">
            <a:extLst>
              <a:ext uri="{FF2B5EF4-FFF2-40B4-BE49-F238E27FC236}">
                <a16:creationId xmlns:a16="http://schemas.microsoft.com/office/drawing/2014/main" id="{74202608-8703-B7DE-A0EF-0FF973DDCD93}"/>
              </a:ext>
            </a:extLst>
          </p:cNvPr>
          <p:cNvSpPr txBox="1"/>
          <p:nvPr>
            <p:custDataLst>
              <p:tags r:id="rId5"/>
            </p:custDataLst>
          </p:nvPr>
        </p:nvSpPr>
        <p:spPr>
          <a:xfrm>
            <a:off x="485109" y="1441029"/>
            <a:ext cx="3822196" cy="369332"/>
          </a:xfrm>
          <a:prstGeom prst="rect">
            <a:avLst/>
          </a:prstGeom>
          <a:solidFill>
            <a:srgbClr val="A1BFE4"/>
          </a:solidFill>
        </p:spPr>
        <p:txBody>
          <a:bodyPr wrap="square">
            <a:spAutoFit/>
          </a:bodyPr>
          <a:lstStyle/>
          <a:p>
            <a:pPr lvl="0"/>
            <a:r>
              <a:rPr lang="fr-CA" sz="1800" b="1" dirty="0">
                <a:latin typeface="Arial" panose="020B0604020202020204" pitchFamily="34" charset="0"/>
                <a:cs typeface="Arial" panose="020B0604020202020204" pitchFamily="34" charset="0"/>
                <a:sym typeface="Calibri"/>
              </a:rPr>
              <a:t>4 dimensions de la bienveillance</a:t>
            </a:r>
            <a:endParaRPr kumimoji="0" lang="fr-CA" sz="1600" b="1" i="0" strike="noStrike" kern="1200" cap="none" spc="0" normalizeH="0" baseline="0" noProof="0" dirty="0">
              <a:ln>
                <a:noFill/>
              </a:ln>
              <a:solidFill>
                <a:srgbClr val="3B6979"/>
              </a:solidFill>
              <a:effectLst/>
              <a:uLnTx/>
              <a:uFillTx/>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8434F459-F8A3-A6F5-F225-740B92606D7A}"/>
              </a:ext>
            </a:extLst>
          </p:cNvPr>
          <p:cNvSpPr txBox="1"/>
          <p:nvPr>
            <p:custDataLst>
              <p:tags r:id="rId6"/>
            </p:custDataLst>
          </p:nvPr>
        </p:nvSpPr>
        <p:spPr>
          <a:xfrm>
            <a:off x="647798" y="6362883"/>
            <a:ext cx="3777468" cy="370551"/>
          </a:xfrm>
          <a:prstGeom prst="rect">
            <a:avLst/>
          </a:prstGeom>
          <a:noFill/>
        </p:spPr>
        <p:txBody>
          <a:bodyPr wrap="square">
            <a:spAutoFit/>
          </a:bodyPr>
          <a:lstStyle/>
          <a:p>
            <a:pPr>
              <a:lnSpc>
                <a:spcPct val="107000"/>
              </a:lnSpc>
              <a:spcAft>
                <a:spcPts val="800"/>
              </a:spcAft>
            </a:pPr>
            <a:r>
              <a:rPr lang="fr-CA" sz="1800" dirty="0">
                <a:effectLst/>
                <a:latin typeface="Arial" panose="020B0604020202020204" pitchFamily="34" charset="0"/>
                <a:ea typeface="Calibri" panose="020F0502020204030204" pitchFamily="34" charset="0"/>
                <a:cs typeface="Arial" panose="020B0604020202020204" pitchFamily="34" charset="0"/>
              </a:rPr>
              <a:t>- </a:t>
            </a:r>
            <a:r>
              <a:rPr lang="fr-CA" sz="1600" i="1" dirty="0" err="1">
                <a:latin typeface="Arial" panose="020B0604020202020204" pitchFamily="34" charset="0"/>
                <a:cs typeface="Arial" panose="020B0604020202020204" pitchFamily="34" charset="0"/>
              </a:rPr>
              <a:t>Réto</a:t>
            </a:r>
            <a:r>
              <a:rPr lang="fr-CA" sz="1600" i="1" dirty="0">
                <a:latin typeface="Arial" panose="020B0604020202020204" pitchFamily="34" charset="0"/>
                <a:cs typeface="Arial" panose="020B0604020202020204" pitchFamily="34" charset="0"/>
              </a:rPr>
              <a:t>, 2018 </a:t>
            </a:r>
          </a:p>
        </p:txBody>
      </p:sp>
    </p:spTree>
    <p:extLst>
      <p:ext uri="{BB962C8B-B14F-4D97-AF65-F5344CB8AC3E}">
        <p14:creationId xmlns:p14="http://schemas.microsoft.com/office/powerpoint/2010/main" val="2997656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29E5075-C7F6-4B95-A3DF-969D2434759C}"/>
              </a:ext>
            </a:extLst>
          </p:cNvPr>
          <p:cNvSpPr/>
          <p:nvPr>
            <p:custDataLst>
              <p:tags r:id="rId1"/>
            </p:custDataLst>
          </p:nvPr>
        </p:nvSpPr>
        <p:spPr>
          <a:xfrm>
            <a:off x="473820" y="1192749"/>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2"/>
            </p:custDataLst>
          </p:nvPr>
        </p:nvSpPr>
        <p:spPr>
          <a:xfrm>
            <a:off x="384065" y="361752"/>
            <a:ext cx="11392862" cy="830997"/>
          </a:xfrm>
          <a:prstGeom prst="rect">
            <a:avLst/>
          </a:prstGeom>
        </p:spPr>
        <p:txBody>
          <a:bodyPr wrap="none">
            <a:spAutoFit/>
          </a:bodyPr>
          <a:lstStyle/>
          <a:p>
            <a:r>
              <a:rPr lang="fr-CA" sz="4800" b="1" dirty="0">
                <a:solidFill>
                  <a:srgbClr val="3B6979"/>
                </a:solidFill>
                <a:latin typeface="Arial" panose="020B0604020202020204" pitchFamily="34" charset="0"/>
                <a:cs typeface="Arial" panose="020B0604020202020204" pitchFamily="34" charset="0"/>
              </a:rPr>
              <a:t>Les manifestations de la bienveillance</a:t>
            </a:r>
          </a:p>
        </p:txBody>
      </p:sp>
      <p:sp>
        <p:nvSpPr>
          <p:cNvPr id="2" name="Espace réservé du numéro de diapositive 1">
            <a:extLst>
              <a:ext uri="{FF2B5EF4-FFF2-40B4-BE49-F238E27FC236}">
                <a16:creationId xmlns:a16="http://schemas.microsoft.com/office/drawing/2014/main" id="{416945ED-FE20-B7F8-80B4-B228C869E4C1}"/>
              </a:ext>
            </a:extLst>
          </p:cNvPr>
          <p:cNvSpPr>
            <a:spLocks noGrp="1"/>
          </p:cNvSpPr>
          <p:nvPr>
            <p:ph type="sldNum" sz="quarter" idx="12"/>
            <p:custDataLst>
              <p:tags r:id="rId3"/>
            </p:custDataLst>
          </p:nvPr>
        </p:nvSpPr>
        <p:spPr>
          <a:xfrm>
            <a:off x="9300882" y="6386763"/>
            <a:ext cx="2743200" cy="365125"/>
          </a:xfrm>
        </p:spPr>
        <p:txBody>
          <a:bodyPr/>
          <a:lstStyle/>
          <a:p>
            <a:fld id="{39B438FF-62CE-4504-ADA6-C6B9AA76A37A}" type="slidenum">
              <a:rPr lang="fr-CA" smtClean="0"/>
              <a:t>12</a:t>
            </a:fld>
            <a:endParaRPr lang="fr-CA" dirty="0"/>
          </a:p>
        </p:txBody>
      </p:sp>
      <p:sp>
        <p:nvSpPr>
          <p:cNvPr id="9" name="ZoneTexte 8">
            <a:extLst>
              <a:ext uri="{FF2B5EF4-FFF2-40B4-BE49-F238E27FC236}">
                <a16:creationId xmlns:a16="http://schemas.microsoft.com/office/drawing/2014/main" id="{717E7183-F2A6-C40A-4578-07D3307C5FEE}"/>
              </a:ext>
            </a:extLst>
          </p:cNvPr>
          <p:cNvSpPr txBox="1"/>
          <p:nvPr>
            <p:custDataLst>
              <p:tags r:id="rId4"/>
            </p:custDataLst>
          </p:nvPr>
        </p:nvSpPr>
        <p:spPr>
          <a:xfrm>
            <a:off x="473819" y="1602601"/>
            <a:ext cx="11213355" cy="4755148"/>
          </a:xfrm>
          <a:prstGeom prst="rect">
            <a:avLst/>
          </a:prstGeom>
          <a:noFill/>
        </p:spPr>
        <p:txBody>
          <a:bodyPr wrap="square" rtlCol="0">
            <a:spAutoFit/>
          </a:bodyPr>
          <a:lstStyle/>
          <a:p>
            <a:pPr marL="285750" indent="-285750">
              <a:buBlip>
                <a:blip r:embed="rId7"/>
              </a:buBlip>
            </a:pPr>
            <a:r>
              <a:rPr lang="fr-CA" sz="1700" dirty="0">
                <a:latin typeface="Arial "/>
              </a:rPr>
              <a:t>Elle se manifeste dans certains faits (ex. : témoignage), par l’attitude (ex. : sourire, regard, gestes) ou dans le langage (ex. : choix des mots et ton).</a:t>
            </a:r>
          </a:p>
          <a:p>
            <a:endParaRPr lang="fr-CA" sz="1700" dirty="0">
              <a:latin typeface="Arial "/>
            </a:endParaRPr>
          </a:p>
          <a:p>
            <a:pPr marL="285750" indent="-285750">
              <a:spcAft>
                <a:spcPts val="600"/>
              </a:spcAft>
              <a:buBlip>
                <a:blip r:embed="rId7"/>
              </a:buBlip>
            </a:pPr>
            <a:r>
              <a:rPr lang="fr-CA" sz="1700" dirty="0">
                <a:latin typeface="Arial "/>
              </a:rPr>
              <a:t>Dans l’intervention éducative, les pratiques qui illustrent la bienveillance sont celles où le personnel enseignant : </a:t>
            </a:r>
          </a:p>
          <a:p>
            <a:pPr marL="742950" lvl="1" indent="-285750">
              <a:spcAft>
                <a:spcPts val="1800"/>
              </a:spcAft>
              <a:buFont typeface="Arial" panose="020B0604020202020204" pitchFamily="34" charset="0"/>
              <a:buChar char="•"/>
            </a:pPr>
            <a:r>
              <a:rPr lang="fr-CA" sz="1700" dirty="0">
                <a:latin typeface="Arial "/>
              </a:rPr>
              <a:t>manifeste de l’intérêt envers les personnes étudiantes (ex. : en démontrant de l’ouverture aux réponses données aux questions posées);</a:t>
            </a:r>
          </a:p>
          <a:p>
            <a:pPr marL="742950" lvl="1" indent="-285750">
              <a:spcAft>
                <a:spcPts val="1800"/>
              </a:spcAft>
              <a:buFont typeface="Arial" panose="020B0604020202020204" pitchFamily="34" charset="0"/>
              <a:buChar char="•"/>
            </a:pPr>
            <a:r>
              <a:rPr lang="fr-CA" sz="1700" dirty="0">
                <a:latin typeface="Arial "/>
              </a:rPr>
              <a:t>manifeste un souci des personnes étudiantes (ex. : en prenant en considération leur bien-être et motivation);</a:t>
            </a:r>
          </a:p>
          <a:p>
            <a:pPr marL="742950" lvl="1" indent="-285750">
              <a:spcAft>
                <a:spcPts val="1800"/>
              </a:spcAft>
              <a:buFont typeface="Arial" panose="020B0604020202020204" pitchFamily="34" charset="0"/>
              <a:buChar char="•"/>
            </a:pPr>
            <a:r>
              <a:rPr lang="fr-CA" sz="1700" dirty="0">
                <a:latin typeface="Arial "/>
              </a:rPr>
              <a:t>considère les personnes étudiantes au-delà des résultats scolaires (ex. : en ne s’appuyant pas seulement sur les évaluations pour les guider);</a:t>
            </a:r>
          </a:p>
          <a:p>
            <a:pPr marL="742950" lvl="1" indent="-285750">
              <a:spcAft>
                <a:spcPts val="1800"/>
              </a:spcAft>
              <a:buFont typeface="Arial" panose="020B0604020202020204" pitchFamily="34" charset="0"/>
              <a:buChar char="•"/>
            </a:pPr>
            <a:r>
              <a:rPr lang="fr-CA" sz="1700" dirty="0">
                <a:latin typeface="Arial "/>
              </a:rPr>
              <a:t>manifeste de la compréhension et de la compassion par rapport aux difficultés des personnes étudiantes (ex. : en valorisant les réussites et les progrès);</a:t>
            </a:r>
          </a:p>
          <a:p>
            <a:pPr marL="742950" lvl="1" indent="-285750">
              <a:spcAft>
                <a:spcPts val="1800"/>
              </a:spcAft>
              <a:buFont typeface="Arial" panose="020B0604020202020204" pitchFamily="34" charset="0"/>
              <a:buChar char="•"/>
            </a:pPr>
            <a:r>
              <a:rPr lang="fr-CA" sz="1700" dirty="0">
                <a:latin typeface="Arial "/>
              </a:rPr>
              <a:t>prend en considération les différents besoins affectifs, cognitifs et spirituels des personnes étudiantes (ex. : en proposant des adaptations). </a:t>
            </a:r>
          </a:p>
        </p:txBody>
      </p:sp>
      <p:sp>
        <p:nvSpPr>
          <p:cNvPr id="3" name="ZoneTexte 2">
            <a:extLst>
              <a:ext uri="{FF2B5EF4-FFF2-40B4-BE49-F238E27FC236}">
                <a16:creationId xmlns:a16="http://schemas.microsoft.com/office/drawing/2014/main" id="{391831AD-FE6C-B572-AFB8-4E5389F2181B}"/>
              </a:ext>
            </a:extLst>
          </p:cNvPr>
          <p:cNvSpPr txBox="1"/>
          <p:nvPr>
            <p:custDataLst>
              <p:tags r:id="rId5"/>
            </p:custDataLst>
          </p:nvPr>
        </p:nvSpPr>
        <p:spPr>
          <a:xfrm>
            <a:off x="10303266" y="6386763"/>
            <a:ext cx="3777468" cy="370551"/>
          </a:xfrm>
          <a:prstGeom prst="rect">
            <a:avLst/>
          </a:prstGeom>
          <a:noFill/>
        </p:spPr>
        <p:txBody>
          <a:bodyPr wrap="square">
            <a:spAutoFit/>
          </a:bodyPr>
          <a:lstStyle/>
          <a:p>
            <a:pPr>
              <a:lnSpc>
                <a:spcPct val="107000"/>
              </a:lnSpc>
              <a:spcAft>
                <a:spcPts val="800"/>
              </a:spcAft>
            </a:pPr>
            <a:r>
              <a:rPr lang="fr-CA" sz="1800" dirty="0">
                <a:effectLst/>
                <a:latin typeface="Arial" panose="020B0604020202020204" pitchFamily="34" charset="0"/>
                <a:ea typeface="Calibri" panose="020F0502020204030204" pitchFamily="34" charset="0"/>
                <a:cs typeface="Arial" panose="020B0604020202020204" pitchFamily="34" charset="0"/>
              </a:rPr>
              <a:t>- </a:t>
            </a:r>
            <a:r>
              <a:rPr lang="fr-CA" sz="1600" i="1" dirty="0" err="1">
                <a:latin typeface="Arial" panose="020B0604020202020204" pitchFamily="34" charset="0"/>
                <a:cs typeface="Arial" panose="020B0604020202020204" pitchFamily="34" charset="0"/>
              </a:rPr>
              <a:t>Réto</a:t>
            </a:r>
            <a:r>
              <a:rPr lang="fr-CA" sz="1600" i="1" dirty="0">
                <a:latin typeface="Arial" panose="020B0604020202020204" pitchFamily="34" charset="0"/>
                <a:cs typeface="Arial" panose="020B0604020202020204" pitchFamily="34" charset="0"/>
              </a:rPr>
              <a:t>, 2018 </a:t>
            </a:r>
          </a:p>
        </p:txBody>
      </p:sp>
    </p:spTree>
    <p:extLst>
      <p:ext uri="{BB962C8B-B14F-4D97-AF65-F5344CB8AC3E}">
        <p14:creationId xmlns:p14="http://schemas.microsoft.com/office/powerpoint/2010/main" val="2524776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29E5075-C7F6-4B95-A3DF-969D2434759C}"/>
              </a:ext>
            </a:extLst>
          </p:cNvPr>
          <p:cNvSpPr/>
          <p:nvPr>
            <p:custDataLst>
              <p:tags r:id="rId1"/>
            </p:custDataLst>
          </p:nvPr>
        </p:nvSpPr>
        <p:spPr>
          <a:xfrm>
            <a:off x="528857" y="1172421"/>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2"/>
            </p:custDataLst>
          </p:nvPr>
        </p:nvSpPr>
        <p:spPr>
          <a:xfrm>
            <a:off x="444830" y="350633"/>
            <a:ext cx="10189008" cy="830997"/>
          </a:xfrm>
          <a:prstGeom prst="rect">
            <a:avLst/>
          </a:prstGeom>
        </p:spPr>
        <p:txBody>
          <a:bodyPr wrap="none">
            <a:spAutoFit/>
          </a:bodyPr>
          <a:lstStyle/>
          <a:p>
            <a:r>
              <a:rPr lang="fr-CA" sz="4800" b="1" dirty="0">
                <a:solidFill>
                  <a:srgbClr val="3B6979"/>
                </a:solidFill>
                <a:latin typeface="Arial" panose="020B0604020202020204" pitchFamily="34" charset="0"/>
                <a:cs typeface="Arial" panose="020B0604020202020204" pitchFamily="34" charset="0"/>
              </a:rPr>
              <a:t>Besoins affectifs et stress optimal</a:t>
            </a:r>
          </a:p>
        </p:txBody>
      </p:sp>
      <p:sp>
        <p:nvSpPr>
          <p:cNvPr id="4" name="Espace réservé du numéro de diapositive 3">
            <a:extLst>
              <a:ext uri="{FF2B5EF4-FFF2-40B4-BE49-F238E27FC236}">
                <a16:creationId xmlns:a16="http://schemas.microsoft.com/office/drawing/2014/main" id="{6786FB15-6B90-AD85-0F24-F5080E7AA0AE}"/>
              </a:ext>
            </a:extLst>
          </p:cNvPr>
          <p:cNvSpPr>
            <a:spLocks noGrp="1"/>
          </p:cNvSpPr>
          <p:nvPr>
            <p:ph type="sldNum" sz="quarter" idx="12"/>
            <p:custDataLst>
              <p:tags r:id="rId3"/>
            </p:custDataLst>
          </p:nvPr>
        </p:nvSpPr>
        <p:spPr>
          <a:xfrm>
            <a:off x="9273320" y="6326983"/>
            <a:ext cx="2743200" cy="365125"/>
          </a:xfrm>
        </p:spPr>
        <p:txBody>
          <a:bodyPr/>
          <a:lstStyle/>
          <a:p>
            <a:fld id="{39B438FF-62CE-4504-ADA6-C6B9AA76A37A}" type="slidenum">
              <a:rPr lang="fr-CA" smtClean="0"/>
              <a:t>13</a:t>
            </a:fld>
            <a:endParaRPr lang="fr-CA" dirty="0"/>
          </a:p>
        </p:txBody>
      </p:sp>
      <p:sp>
        <p:nvSpPr>
          <p:cNvPr id="6" name="ZoneTexte 5">
            <a:extLst>
              <a:ext uri="{FF2B5EF4-FFF2-40B4-BE49-F238E27FC236}">
                <a16:creationId xmlns:a16="http://schemas.microsoft.com/office/drawing/2014/main" id="{150F3606-7263-92E4-3027-EAEB84EF81CF}"/>
              </a:ext>
            </a:extLst>
          </p:cNvPr>
          <p:cNvSpPr txBox="1"/>
          <p:nvPr>
            <p:custDataLst>
              <p:tags r:id="rId4"/>
            </p:custDataLst>
          </p:nvPr>
        </p:nvSpPr>
        <p:spPr>
          <a:xfrm>
            <a:off x="4095263" y="6505483"/>
            <a:ext cx="40014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noProof="0" dirty="0">
                <a:ln>
                  <a:noFill/>
                </a:ln>
                <a:solidFill>
                  <a:prstClr val="black"/>
                </a:solidFill>
                <a:effectLst/>
                <a:uLnTx/>
                <a:uFillTx/>
                <a:latin typeface="Univers Condensed" panose="020B0506020202050204" pitchFamily="34" charset="0"/>
              </a:rPr>
              <a:t>- </a:t>
            </a:r>
            <a:r>
              <a:rPr kumimoji="0" lang="fr-CA" sz="1200" b="0" i="1" u="none" strike="noStrike" kern="1200" cap="none" spc="0" normalizeH="0" baseline="0" noProof="0" dirty="0" err="1">
                <a:ln>
                  <a:noFill/>
                </a:ln>
                <a:solidFill>
                  <a:prstClr val="black"/>
                </a:solidFill>
                <a:effectLst/>
                <a:uLnTx/>
                <a:uFillTx/>
                <a:latin typeface="Univers Condensed" panose="020B0506020202050204" pitchFamily="34" charset="0"/>
              </a:rPr>
              <a:t>Palazzolo</a:t>
            </a:r>
            <a:r>
              <a:rPr kumimoji="0" lang="fr-CA" sz="1200" b="0" i="1" u="none" strike="noStrike" kern="1200" cap="none" spc="0" normalizeH="0" baseline="0" noProof="0" dirty="0">
                <a:ln>
                  <a:noFill/>
                </a:ln>
                <a:solidFill>
                  <a:prstClr val="black"/>
                </a:solidFill>
                <a:effectLst/>
                <a:uLnTx/>
                <a:uFillTx/>
                <a:latin typeface="Univers Condensed" panose="020B0506020202050204" pitchFamily="34" charset="0"/>
              </a:rPr>
              <a:t> et Arnaud, 2013; Yerkes et Dodson, 1908</a:t>
            </a:r>
          </a:p>
        </p:txBody>
      </p:sp>
      <p:pic>
        <p:nvPicPr>
          <p:cNvPr id="2" name="Image 1" descr="Une image contenant texte, capture d’écran, diagramme, Police&#10;&#10;Description générée automatiquement">
            <a:extLst>
              <a:ext uri="{FF2B5EF4-FFF2-40B4-BE49-F238E27FC236}">
                <a16:creationId xmlns:a16="http://schemas.microsoft.com/office/drawing/2014/main" id="{BA0A3FD6-672E-AB39-06BA-54DBAD23983F}"/>
              </a:ext>
            </a:extLst>
          </p:cNvPr>
          <p:cNvPicPr/>
          <p:nvPr/>
        </p:nvPicPr>
        <p:blipFill rotWithShape="1">
          <a:blip r:embed="rId7">
            <a:extLst>
              <a:ext uri="{28A0092B-C50C-407E-A947-70E740481C1C}">
                <a14:useLocalDpi xmlns:a14="http://schemas.microsoft.com/office/drawing/2010/main" val="0"/>
              </a:ext>
            </a:extLst>
          </a:blip>
          <a:srcRect l="10395" t="15163" r="7505" b="8926"/>
          <a:stretch/>
        </p:blipFill>
        <p:spPr>
          <a:xfrm>
            <a:off x="974737" y="1609725"/>
            <a:ext cx="9321788" cy="4848278"/>
          </a:xfrm>
          <a:prstGeom prst="rect">
            <a:avLst/>
          </a:prstGeom>
        </p:spPr>
      </p:pic>
      <p:pic>
        <p:nvPicPr>
          <p:cNvPr id="9" name="Image 8">
            <a:extLst>
              <a:ext uri="{FF2B5EF4-FFF2-40B4-BE49-F238E27FC236}">
                <a16:creationId xmlns:a16="http://schemas.microsoft.com/office/drawing/2014/main" id="{538418A5-D005-5DF9-7E00-2B8ED8A69D14}"/>
              </a:ext>
            </a:extLst>
          </p:cNvPr>
          <p:cNvPicPr>
            <a:picLocks noChangeAspect="1"/>
          </p:cNvPicPr>
          <p:nvPr/>
        </p:nvPicPr>
        <p:blipFill rotWithShape="1">
          <a:blip r:embed="rId8"/>
          <a:srcRect l="11476" r="11000"/>
          <a:stretch/>
        </p:blipFill>
        <p:spPr>
          <a:xfrm>
            <a:off x="3267076" y="3752850"/>
            <a:ext cx="4076700" cy="2176735"/>
          </a:xfrm>
          <a:prstGeom prst="rect">
            <a:avLst/>
          </a:prstGeom>
        </p:spPr>
      </p:pic>
    </p:spTree>
    <p:extLst>
      <p:ext uri="{BB962C8B-B14F-4D97-AF65-F5344CB8AC3E}">
        <p14:creationId xmlns:p14="http://schemas.microsoft.com/office/powerpoint/2010/main" val="3036033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29E5075-C7F6-4B95-A3DF-969D2434759C}"/>
              </a:ext>
            </a:extLst>
          </p:cNvPr>
          <p:cNvSpPr/>
          <p:nvPr>
            <p:custDataLst>
              <p:tags r:id="rId1"/>
            </p:custDataLst>
          </p:nvPr>
        </p:nvSpPr>
        <p:spPr>
          <a:xfrm>
            <a:off x="322381" y="1708989"/>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2"/>
            </p:custDataLst>
          </p:nvPr>
        </p:nvSpPr>
        <p:spPr>
          <a:xfrm>
            <a:off x="226720" y="139329"/>
            <a:ext cx="11738560" cy="1569660"/>
          </a:xfrm>
          <a:prstGeom prst="rect">
            <a:avLst/>
          </a:prstGeom>
        </p:spPr>
        <p:txBody>
          <a:bodyPr wrap="square">
            <a:spAutoFit/>
          </a:bodyPr>
          <a:lstStyle/>
          <a:p>
            <a:r>
              <a:rPr lang="fr-CA" sz="4800" b="1" dirty="0">
                <a:solidFill>
                  <a:srgbClr val="3B6979"/>
                </a:solidFill>
                <a:latin typeface="Arial" panose="020B0604020202020204" pitchFamily="34" charset="0"/>
                <a:cs typeface="Arial" panose="020B0604020202020204" pitchFamily="34" charset="0"/>
              </a:rPr>
              <a:t>Éviter la surprotection et accompagner vers la zone de possibilités</a:t>
            </a:r>
          </a:p>
        </p:txBody>
      </p:sp>
      <p:sp>
        <p:nvSpPr>
          <p:cNvPr id="14" name="Espace réservé du numéro de diapositive 13">
            <a:extLst>
              <a:ext uri="{FF2B5EF4-FFF2-40B4-BE49-F238E27FC236}">
                <a16:creationId xmlns:a16="http://schemas.microsoft.com/office/drawing/2014/main" id="{24593020-494C-658C-0800-61EBDED7A9B5}"/>
              </a:ext>
            </a:extLst>
          </p:cNvPr>
          <p:cNvSpPr>
            <a:spLocks noGrp="1"/>
          </p:cNvSpPr>
          <p:nvPr>
            <p:ph type="sldNum" sz="quarter" idx="12"/>
            <p:custDataLst>
              <p:tags r:id="rId3"/>
            </p:custDataLst>
          </p:nvPr>
        </p:nvSpPr>
        <p:spPr>
          <a:xfrm>
            <a:off x="9327777" y="6330018"/>
            <a:ext cx="2743200" cy="365125"/>
          </a:xfrm>
        </p:spPr>
        <p:txBody>
          <a:bodyPr/>
          <a:lstStyle/>
          <a:p>
            <a:fld id="{39B438FF-62CE-4504-ADA6-C6B9AA76A37A}" type="slidenum">
              <a:rPr lang="fr-CA" smtClean="0"/>
              <a:t>14</a:t>
            </a:fld>
            <a:endParaRPr lang="fr-CA"/>
          </a:p>
        </p:txBody>
      </p:sp>
      <p:sp>
        <p:nvSpPr>
          <p:cNvPr id="3" name="Rectangle 2">
            <a:extLst>
              <a:ext uri="{FF2B5EF4-FFF2-40B4-BE49-F238E27FC236}">
                <a16:creationId xmlns:a16="http://schemas.microsoft.com/office/drawing/2014/main" id="{8DB42CF5-6825-52C3-CE01-581CD373B430}"/>
              </a:ext>
            </a:extLst>
          </p:cNvPr>
          <p:cNvSpPr/>
          <p:nvPr>
            <p:custDataLst>
              <p:tags r:id="rId4"/>
            </p:custDataLst>
          </p:nvPr>
        </p:nvSpPr>
        <p:spPr>
          <a:xfrm>
            <a:off x="322381" y="2851608"/>
            <a:ext cx="6338988" cy="2903453"/>
          </a:xfrm>
          <a:prstGeom prst="rect">
            <a:avLst/>
          </a:prstGeom>
          <a:noFill/>
          <a:ln w="38100">
            <a:solidFill>
              <a:srgbClr val="EFB57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FEAAB05F-40C1-D069-64F3-6633D4AB279A}"/>
              </a:ext>
            </a:extLst>
          </p:cNvPr>
          <p:cNvSpPr/>
          <p:nvPr>
            <p:custDataLst>
              <p:tags r:id="rId5"/>
            </p:custDataLst>
          </p:nvPr>
        </p:nvSpPr>
        <p:spPr>
          <a:xfrm>
            <a:off x="7330065" y="2841140"/>
            <a:ext cx="4308929" cy="2903453"/>
          </a:xfrm>
          <a:prstGeom prst="rect">
            <a:avLst/>
          </a:prstGeom>
          <a:noFill/>
          <a:ln w="38100">
            <a:solidFill>
              <a:srgbClr val="3B697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Flèche : droite 5">
            <a:extLst>
              <a:ext uri="{FF2B5EF4-FFF2-40B4-BE49-F238E27FC236}">
                <a16:creationId xmlns:a16="http://schemas.microsoft.com/office/drawing/2014/main" id="{AFE486E4-663C-0F13-8BEB-0D91CE3F9E82}"/>
              </a:ext>
            </a:extLst>
          </p:cNvPr>
          <p:cNvSpPr/>
          <p:nvPr>
            <p:custDataLst>
              <p:tags r:id="rId6"/>
            </p:custDataLst>
          </p:nvPr>
        </p:nvSpPr>
        <p:spPr>
          <a:xfrm>
            <a:off x="6738264" y="4004527"/>
            <a:ext cx="558634" cy="496353"/>
          </a:xfrm>
          <a:prstGeom prst="rightArrow">
            <a:avLst/>
          </a:prstGeom>
          <a:solidFill>
            <a:srgbClr val="E2412C"/>
          </a:solidFill>
          <a:ln>
            <a:solidFill>
              <a:srgbClr val="E24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 name="Groupe 8">
            <a:extLst>
              <a:ext uri="{FF2B5EF4-FFF2-40B4-BE49-F238E27FC236}">
                <a16:creationId xmlns:a16="http://schemas.microsoft.com/office/drawing/2014/main" id="{C5404679-6433-0729-FC7C-2526DBD6CA4E}"/>
              </a:ext>
            </a:extLst>
          </p:cNvPr>
          <p:cNvGrpSpPr/>
          <p:nvPr>
            <p:custDataLst>
              <p:tags r:id="rId7"/>
            </p:custDataLst>
          </p:nvPr>
        </p:nvGrpSpPr>
        <p:grpSpPr>
          <a:xfrm>
            <a:off x="419913" y="3055057"/>
            <a:ext cx="2907619" cy="2496553"/>
            <a:chOff x="0" y="0"/>
            <a:chExt cx="3143727" cy="2413286"/>
          </a:xfrm>
        </p:grpSpPr>
        <p:sp>
          <p:nvSpPr>
            <p:cNvPr id="11" name="Forme libre 4">
              <a:extLst>
                <a:ext uri="{FF2B5EF4-FFF2-40B4-BE49-F238E27FC236}">
                  <a16:creationId xmlns:a16="http://schemas.microsoft.com/office/drawing/2014/main" id="{F65881F1-7C25-C748-167D-128642E09E04}"/>
                </a:ext>
              </a:extLst>
            </p:cNvPr>
            <p:cNvSpPr/>
            <p:nvPr/>
          </p:nvSpPr>
          <p:spPr>
            <a:xfrm>
              <a:off x="410921" y="709425"/>
              <a:ext cx="1322429" cy="1276287"/>
            </a:xfrm>
            <a:custGeom>
              <a:avLst/>
              <a:gdLst>
                <a:gd name="connsiteX0" fmla="*/ 0 w 1322429"/>
                <a:gd name="connsiteY0" fmla="*/ 1143326 h 1276287"/>
                <a:gd name="connsiteX1" fmla="*/ 355600 w 1322429"/>
                <a:gd name="connsiteY1" fmla="*/ 1126393 h 1276287"/>
                <a:gd name="connsiteX2" fmla="*/ 762000 w 1322429"/>
                <a:gd name="connsiteY2" fmla="*/ 211993 h 1276287"/>
                <a:gd name="connsiteX3" fmla="*/ 1236133 w 1322429"/>
                <a:gd name="connsiteY3" fmla="*/ 76526 h 1276287"/>
                <a:gd name="connsiteX4" fmla="*/ 1303866 w 1322429"/>
                <a:gd name="connsiteY4" fmla="*/ 1194126 h 1276287"/>
                <a:gd name="connsiteX5" fmla="*/ 1320800 w 1322429"/>
                <a:gd name="connsiteY5" fmla="*/ 1194126 h 1276287"/>
                <a:gd name="connsiteX6" fmla="*/ 1320800 w 1322429"/>
                <a:gd name="connsiteY6" fmla="*/ 1211059 h 12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429" h="1276287">
                  <a:moveTo>
                    <a:pt x="0" y="1143326"/>
                  </a:moveTo>
                  <a:cubicBezTo>
                    <a:pt x="114300" y="1212470"/>
                    <a:pt x="228600" y="1281615"/>
                    <a:pt x="355600" y="1126393"/>
                  </a:cubicBezTo>
                  <a:cubicBezTo>
                    <a:pt x="482600" y="971171"/>
                    <a:pt x="615245" y="386971"/>
                    <a:pt x="762000" y="211993"/>
                  </a:cubicBezTo>
                  <a:cubicBezTo>
                    <a:pt x="908755" y="37015"/>
                    <a:pt x="1145822" y="-87163"/>
                    <a:pt x="1236133" y="76526"/>
                  </a:cubicBezTo>
                  <a:cubicBezTo>
                    <a:pt x="1326444" y="240215"/>
                    <a:pt x="1289755" y="1007859"/>
                    <a:pt x="1303866" y="1194126"/>
                  </a:cubicBezTo>
                  <a:cubicBezTo>
                    <a:pt x="1317977" y="1380393"/>
                    <a:pt x="1317978" y="1191304"/>
                    <a:pt x="1320800" y="1194126"/>
                  </a:cubicBezTo>
                  <a:cubicBezTo>
                    <a:pt x="1323622" y="1196948"/>
                    <a:pt x="1322211" y="1204003"/>
                    <a:pt x="1320800" y="1211059"/>
                  </a:cubicBezTo>
                </a:path>
              </a:pathLst>
            </a:custGeom>
            <a:noFill/>
            <a:ln w="12700" cap="flat" cmpd="sng" algn="ctr">
              <a:solidFill>
                <a:srgbClr val="70AD47"/>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2" name="Connecteur droit 11">
              <a:extLst>
                <a:ext uri="{FF2B5EF4-FFF2-40B4-BE49-F238E27FC236}">
                  <a16:creationId xmlns:a16="http://schemas.microsoft.com/office/drawing/2014/main" id="{32B678D7-E71B-535E-DDEB-75E0853728ED}"/>
                </a:ext>
              </a:extLst>
            </p:cNvPr>
            <p:cNvCxnSpPr/>
            <p:nvPr/>
          </p:nvCxnSpPr>
          <p:spPr>
            <a:xfrm>
              <a:off x="1531267" y="454052"/>
              <a:ext cx="0" cy="1539973"/>
            </a:xfrm>
            <a:prstGeom prst="line">
              <a:avLst/>
            </a:prstGeom>
            <a:noFill/>
            <a:ln w="6350" cap="flat" cmpd="sng" algn="ctr">
              <a:solidFill>
                <a:srgbClr val="70AD47"/>
              </a:solidFill>
              <a:prstDash val="solid"/>
              <a:miter lim="800000"/>
            </a:ln>
            <a:effectLst/>
          </p:spPr>
        </p:cxnSp>
        <p:cxnSp>
          <p:nvCxnSpPr>
            <p:cNvPr id="13" name="Connecteur droit avec flèche 12">
              <a:extLst>
                <a:ext uri="{FF2B5EF4-FFF2-40B4-BE49-F238E27FC236}">
                  <a16:creationId xmlns:a16="http://schemas.microsoft.com/office/drawing/2014/main" id="{6168113A-C410-647C-15D0-C648E71391C3}"/>
                </a:ext>
              </a:extLst>
            </p:cNvPr>
            <p:cNvCxnSpPr/>
            <p:nvPr/>
          </p:nvCxnSpPr>
          <p:spPr>
            <a:xfrm>
              <a:off x="410921" y="2060430"/>
              <a:ext cx="1884628" cy="0"/>
            </a:xfrm>
            <a:prstGeom prst="straightConnector1">
              <a:avLst/>
            </a:prstGeom>
            <a:noFill/>
            <a:ln w="6350" cap="flat" cmpd="sng" algn="ctr">
              <a:solidFill>
                <a:srgbClr val="5B9BD5"/>
              </a:solidFill>
              <a:prstDash val="solid"/>
              <a:miter lim="800000"/>
              <a:tailEnd type="triangle"/>
            </a:ln>
            <a:effectLst/>
          </p:spPr>
        </p:cxnSp>
        <p:cxnSp>
          <p:nvCxnSpPr>
            <p:cNvPr id="15" name="Connecteur droit avec flèche 14">
              <a:extLst>
                <a:ext uri="{FF2B5EF4-FFF2-40B4-BE49-F238E27FC236}">
                  <a16:creationId xmlns:a16="http://schemas.microsoft.com/office/drawing/2014/main" id="{EBB548FC-7557-5DB1-809A-458779C552D4}"/>
                </a:ext>
              </a:extLst>
            </p:cNvPr>
            <p:cNvCxnSpPr/>
            <p:nvPr/>
          </p:nvCxnSpPr>
          <p:spPr>
            <a:xfrm flipV="1">
              <a:off x="410921" y="495241"/>
              <a:ext cx="0" cy="1539973"/>
            </a:xfrm>
            <a:prstGeom prst="straightConnector1">
              <a:avLst/>
            </a:prstGeom>
            <a:noFill/>
            <a:ln w="6350" cap="flat" cmpd="sng" algn="ctr">
              <a:solidFill>
                <a:srgbClr val="5B9BD5"/>
              </a:solidFill>
              <a:prstDash val="solid"/>
              <a:miter lim="800000"/>
              <a:tailEnd type="triangle"/>
            </a:ln>
            <a:effectLst/>
          </p:spPr>
        </p:cxnSp>
        <p:sp>
          <p:nvSpPr>
            <p:cNvPr id="16" name="ZoneTexte 8">
              <a:extLst>
                <a:ext uri="{FF2B5EF4-FFF2-40B4-BE49-F238E27FC236}">
                  <a16:creationId xmlns:a16="http://schemas.microsoft.com/office/drawing/2014/main" id="{E268D2B5-3860-F2D1-61CA-1B618614ECDF}"/>
                </a:ext>
              </a:extLst>
            </p:cNvPr>
            <p:cNvSpPr txBox="1"/>
            <p:nvPr/>
          </p:nvSpPr>
          <p:spPr>
            <a:xfrm>
              <a:off x="1687530" y="964684"/>
              <a:ext cx="1165860" cy="290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1</a:t>
              </a:r>
              <a:r>
                <a:rPr kumimoji="0" lang="fr-CA" sz="1000" b="0" i="0" u="none" strike="noStrike" kern="1200" cap="none" spc="0" normalizeH="0" baseline="30000" noProof="0">
                  <a:ln>
                    <a:noFill/>
                  </a:ln>
                  <a:solidFill>
                    <a:srgbClr val="FF0000"/>
                  </a:solidFill>
                  <a:effectLst/>
                  <a:uLnTx/>
                  <a:uFillTx/>
                  <a:latin typeface="Calibri" panose="020F0502020204030204" pitchFamily="34" charset="0"/>
                  <a:ea typeface="+mn-ea"/>
                  <a:cs typeface="+mn-cs"/>
                </a:rPr>
                <a:t>er</a:t>
              </a:r>
              <a:r>
                <a:rPr kumimoji="0" lang="fr-CA" sz="10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 évitement</a:t>
              </a:r>
              <a:endParaRPr kumimoji="0" lang="fr-CA" sz="1000" b="0" i="0" u="none" strike="noStrike" kern="1200" cap="none" spc="0" normalizeH="0" baseline="0" noProof="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endParaRPr>
            </a:p>
          </p:txBody>
        </p:sp>
        <p:sp>
          <p:nvSpPr>
            <p:cNvPr id="18" name="ZoneTexte 9">
              <a:extLst>
                <a:ext uri="{FF2B5EF4-FFF2-40B4-BE49-F238E27FC236}">
                  <a16:creationId xmlns:a16="http://schemas.microsoft.com/office/drawing/2014/main" id="{61E03F9C-AFF4-7FA8-550F-1EA5336AF46A}"/>
                </a:ext>
              </a:extLst>
            </p:cNvPr>
            <p:cNvSpPr txBox="1"/>
            <p:nvPr/>
          </p:nvSpPr>
          <p:spPr>
            <a:xfrm rot="16200000">
              <a:off x="-532312" y="532312"/>
              <a:ext cx="14339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Anxiété</a:t>
              </a:r>
              <a:endParaRPr kumimoji="0" lang="fr-CA" sz="10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endParaRPr>
            </a:p>
          </p:txBody>
        </p:sp>
        <p:sp>
          <p:nvSpPr>
            <p:cNvPr id="19" name="ZoneTexte 10">
              <a:extLst>
                <a:ext uri="{FF2B5EF4-FFF2-40B4-BE49-F238E27FC236}">
                  <a16:creationId xmlns:a16="http://schemas.microsoft.com/office/drawing/2014/main" id="{51899A68-6077-5803-D319-6DCB4C91DAE3}"/>
                </a:ext>
              </a:extLst>
            </p:cNvPr>
            <p:cNvSpPr txBox="1"/>
            <p:nvPr/>
          </p:nvSpPr>
          <p:spPr>
            <a:xfrm>
              <a:off x="1836067" y="2043954"/>
              <a:ext cx="13076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Temps</a:t>
              </a:r>
              <a:endParaRPr kumimoji="0" lang="fr-CA" sz="1000" b="0" i="0" u="none" strike="noStrike" kern="1200" cap="none" spc="0" normalizeH="0" baseline="0" noProof="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endParaRPr>
            </a:p>
          </p:txBody>
        </p:sp>
        <p:sp>
          <p:nvSpPr>
            <p:cNvPr id="20" name="Forme libre 11">
              <a:extLst>
                <a:ext uri="{FF2B5EF4-FFF2-40B4-BE49-F238E27FC236}">
                  <a16:creationId xmlns:a16="http://schemas.microsoft.com/office/drawing/2014/main" id="{6D5D5F5B-F95F-DA4D-F6CC-B1A8896616EF}"/>
                </a:ext>
              </a:extLst>
            </p:cNvPr>
            <p:cNvSpPr/>
            <p:nvPr/>
          </p:nvSpPr>
          <p:spPr>
            <a:xfrm>
              <a:off x="402683" y="841230"/>
              <a:ext cx="1322429" cy="1112742"/>
            </a:xfrm>
            <a:custGeom>
              <a:avLst/>
              <a:gdLst>
                <a:gd name="connsiteX0" fmla="*/ 0 w 1322429"/>
                <a:gd name="connsiteY0" fmla="*/ 1143326 h 1276287"/>
                <a:gd name="connsiteX1" fmla="*/ 355600 w 1322429"/>
                <a:gd name="connsiteY1" fmla="*/ 1126393 h 1276287"/>
                <a:gd name="connsiteX2" fmla="*/ 762000 w 1322429"/>
                <a:gd name="connsiteY2" fmla="*/ 211993 h 1276287"/>
                <a:gd name="connsiteX3" fmla="*/ 1236133 w 1322429"/>
                <a:gd name="connsiteY3" fmla="*/ 76526 h 1276287"/>
                <a:gd name="connsiteX4" fmla="*/ 1303866 w 1322429"/>
                <a:gd name="connsiteY4" fmla="*/ 1194126 h 1276287"/>
                <a:gd name="connsiteX5" fmla="*/ 1320800 w 1322429"/>
                <a:gd name="connsiteY5" fmla="*/ 1194126 h 1276287"/>
                <a:gd name="connsiteX6" fmla="*/ 1320800 w 1322429"/>
                <a:gd name="connsiteY6" fmla="*/ 1211059 h 12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429" h="1276287">
                  <a:moveTo>
                    <a:pt x="0" y="1143326"/>
                  </a:moveTo>
                  <a:cubicBezTo>
                    <a:pt x="114300" y="1212470"/>
                    <a:pt x="228600" y="1281615"/>
                    <a:pt x="355600" y="1126393"/>
                  </a:cubicBezTo>
                  <a:cubicBezTo>
                    <a:pt x="482600" y="971171"/>
                    <a:pt x="615245" y="386971"/>
                    <a:pt x="762000" y="211993"/>
                  </a:cubicBezTo>
                  <a:cubicBezTo>
                    <a:pt x="908755" y="37015"/>
                    <a:pt x="1145822" y="-87163"/>
                    <a:pt x="1236133" y="76526"/>
                  </a:cubicBezTo>
                  <a:cubicBezTo>
                    <a:pt x="1326444" y="240215"/>
                    <a:pt x="1289755" y="1007859"/>
                    <a:pt x="1303866" y="1194126"/>
                  </a:cubicBezTo>
                  <a:cubicBezTo>
                    <a:pt x="1317977" y="1380393"/>
                    <a:pt x="1317978" y="1191304"/>
                    <a:pt x="1320800" y="1194126"/>
                  </a:cubicBezTo>
                  <a:cubicBezTo>
                    <a:pt x="1323622" y="1196948"/>
                    <a:pt x="1322211" y="1204003"/>
                    <a:pt x="1320800" y="1211059"/>
                  </a:cubicBezTo>
                </a:path>
              </a:pathLst>
            </a:custGeom>
            <a:no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orme libre 12">
              <a:extLst>
                <a:ext uri="{FF2B5EF4-FFF2-40B4-BE49-F238E27FC236}">
                  <a16:creationId xmlns:a16="http://schemas.microsoft.com/office/drawing/2014/main" id="{81C5E585-D541-701D-DC97-37F84788EBA6}"/>
                </a:ext>
              </a:extLst>
            </p:cNvPr>
            <p:cNvSpPr/>
            <p:nvPr/>
          </p:nvSpPr>
          <p:spPr>
            <a:xfrm>
              <a:off x="410921" y="1014225"/>
              <a:ext cx="1322429" cy="962706"/>
            </a:xfrm>
            <a:custGeom>
              <a:avLst/>
              <a:gdLst>
                <a:gd name="connsiteX0" fmla="*/ 0 w 1322429"/>
                <a:gd name="connsiteY0" fmla="*/ 1143326 h 1276287"/>
                <a:gd name="connsiteX1" fmla="*/ 355600 w 1322429"/>
                <a:gd name="connsiteY1" fmla="*/ 1126393 h 1276287"/>
                <a:gd name="connsiteX2" fmla="*/ 762000 w 1322429"/>
                <a:gd name="connsiteY2" fmla="*/ 211993 h 1276287"/>
                <a:gd name="connsiteX3" fmla="*/ 1236133 w 1322429"/>
                <a:gd name="connsiteY3" fmla="*/ 76526 h 1276287"/>
                <a:gd name="connsiteX4" fmla="*/ 1303866 w 1322429"/>
                <a:gd name="connsiteY4" fmla="*/ 1194126 h 1276287"/>
                <a:gd name="connsiteX5" fmla="*/ 1320800 w 1322429"/>
                <a:gd name="connsiteY5" fmla="*/ 1194126 h 1276287"/>
                <a:gd name="connsiteX6" fmla="*/ 1320800 w 1322429"/>
                <a:gd name="connsiteY6" fmla="*/ 1211059 h 12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2429" h="1276287">
                  <a:moveTo>
                    <a:pt x="0" y="1143326"/>
                  </a:moveTo>
                  <a:cubicBezTo>
                    <a:pt x="114300" y="1212470"/>
                    <a:pt x="228600" y="1281615"/>
                    <a:pt x="355600" y="1126393"/>
                  </a:cubicBezTo>
                  <a:cubicBezTo>
                    <a:pt x="482600" y="971171"/>
                    <a:pt x="615245" y="386971"/>
                    <a:pt x="762000" y="211993"/>
                  </a:cubicBezTo>
                  <a:cubicBezTo>
                    <a:pt x="908755" y="37015"/>
                    <a:pt x="1145822" y="-87163"/>
                    <a:pt x="1236133" y="76526"/>
                  </a:cubicBezTo>
                  <a:cubicBezTo>
                    <a:pt x="1326444" y="240215"/>
                    <a:pt x="1289755" y="1007859"/>
                    <a:pt x="1303866" y="1194126"/>
                  </a:cubicBezTo>
                  <a:cubicBezTo>
                    <a:pt x="1317977" y="1380393"/>
                    <a:pt x="1317978" y="1191304"/>
                    <a:pt x="1320800" y="1194126"/>
                  </a:cubicBezTo>
                  <a:cubicBezTo>
                    <a:pt x="1323622" y="1196948"/>
                    <a:pt x="1322211" y="1204003"/>
                    <a:pt x="1320800" y="1211059"/>
                  </a:cubicBezTo>
                </a:path>
              </a:pathLst>
            </a:custGeom>
            <a:noFill/>
            <a:ln w="12700" cap="flat" cmpd="sng" algn="ctr">
              <a:solidFill>
                <a:srgbClr val="FF0000"/>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ZoneTexte 13">
              <a:extLst>
                <a:ext uri="{FF2B5EF4-FFF2-40B4-BE49-F238E27FC236}">
                  <a16:creationId xmlns:a16="http://schemas.microsoft.com/office/drawing/2014/main" id="{BD3393FC-8F62-2643-D153-AADBDBC9A5F7}"/>
                </a:ext>
              </a:extLst>
            </p:cNvPr>
            <p:cNvSpPr txBox="1"/>
            <p:nvPr/>
          </p:nvSpPr>
          <p:spPr>
            <a:xfrm>
              <a:off x="1695766" y="791709"/>
              <a:ext cx="1166495" cy="290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a:ln>
                    <a:noFill/>
                  </a:ln>
                  <a:solidFill>
                    <a:srgbClr val="2E75B6"/>
                  </a:solidFill>
                  <a:effectLst/>
                  <a:uLnTx/>
                  <a:uFillTx/>
                  <a:latin typeface="Calibri" panose="020F0502020204030204" pitchFamily="34" charset="0"/>
                  <a:ea typeface="+mn-ea"/>
                  <a:cs typeface="+mn-cs"/>
                </a:rPr>
                <a:t>2</a:t>
              </a:r>
              <a:r>
                <a:rPr kumimoji="0" lang="fr-CA" sz="1000" b="0" i="0" u="none" strike="noStrike" kern="1200" cap="none" spc="0" normalizeH="0" baseline="30000" noProof="0">
                  <a:ln>
                    <a:noFill/>
                  </a:ln>
                  <a:solidFill>
                    <a:srgbClr val="2E75B6"/>
                  </a:solidFill>
                  <a:effectLst/>
                  <a:uLnTx/>
                  <a:uFillTx/>
                  <a:latin typeface="Calibri" panose="020F0502020204030204" pitchFamily="34" charset="0"/>
                  <a:ea typeface="+mn-ea"/>
                  <a:cs typeface="+mn-cs"/>
                </a:rPr>
                <a:t>e</a:t>
              </a:r>
              <a:r>
                <a:rPr kumimoji="0" lang="fr-CA" sz="1000" b="0" i="0" u="none" strike="noStrike" kern="1200" cap="none" spc="0" normalizeH="0" baseline="0" noProof="0">
                  <a:ln>
                    <a:noFill/>
                  </a:ln>
                  <a:solidFill>
                    <a:srgbClr val="2E75B6"/>
                  </a:solidFill>
                  <a:effectLst/>
                  <a:uLnTx/>
                  <a:uFillTx/>
                  <a:latin typeface="Calibri" panose="020F0502020204030204" pitchFamily="34" charset="0"/>
                  <a:ea typeface="+mn-ea"/>
                  <a:cs typeface="+mn-cs"/>
                </a:rPr>
                <a:t> évitement</a:t>
              </a:r>
              <a:endParaRPr kumimoji="0" lang="fr-CA" sz="1000" b="0" i="0" u="none" strike="noStrike" kern="1200" cap="none" spc="0" normalizeH="0" baseline="0" noProof="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endParaRPr>
            </a:p>
          </p:txBody>
        </p:sp>
        <p:sp>
          <p:nvSpPr>
            <p:cNvPr id="23" name="ZoneTexte 14">
              <a:extLst>
                <a:ext uri="{FF2B5EF4-FFF2-40B4-BE49-F238E27FC236}">
                  <a16:creationId xmlns:a16="http://schemas.microsoft.com/office/drawing/2014/main" id="{334D7D39-C9A0-E07C-DA10-BFE79A492855}"/>
                </a:ext>
              </a:extLst>
            </p:cNvPr>
            <p:cNvSpPr txBox="1"/>
            <p:nvPr/>
          </p:nvSpPr>
          <p:spPr>
            <a:xfrm>
              <a:off x="1695766" y="602262"/>
              <a:ext cx="1166495" cy="2463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70AD47"/>
                  </a:solidFill>
                  <a:effectLst/>
                  <a:uLnTx/>
                  <a:uFillTx/>
                  <a:latin typeface="Calibri" panose="020F0502020204030204" pitchFamily="34" charset="0"/>
                  <a:ea typeface="+mn-ea"/>
                  <a:cs typeface="+mn-cs"/>
                </a:rPr>
                <a:t>3e évitement</a:t>
              </a:r>
              <a:endParaRPr kumimoji="0" lang="fr-CA" sz="10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New Roman" panose="02020603050405020304" pitchFamily="18" charset="0"/>
              </a:endParaRPr>
            </a:p>
          </p:txBody>
        </p:sp>
      </p:grpSp>
      <p:grpSp>
        <p:nvGrpSpPr>
          <p:cNvPr id="25" name="Groupe 24">
            <a:extLst>
              <a:ext uri="{FF2B5EF4-FFF2-40B4-BE49-F238E27FC236}">
                <a16:creationId xmlns:a16="http://schemas.microsoft.com/office/drawing/2014/main" id="{5ED5A6DF-BFD5-F9E7-C205-B17B716992CA}"/>
              </a:ext>
            </a:extLst>
          </p:cNvPr>
          <p:cNvGrpSpPr/>
          <p:nvPr>
            <p:custDataLst>
              <p:tags r:id="rId8"/>
            </p:custDataLst>
          </p:nvPr>
        </p:nvGrpSpPr>
        <p:grpSpPr>
          <a:xfrm>
            <a:off x="2997985" y="3536499"/>
            <a:ext cx="3608951" cy="1569660"/>
            <a:chOff x="7927848" y="1104670"/>
            <a:chExt cx="3872807" cy="1694700"/>
          </a:xfrm>
        </p:grpSpPr>
        <p:sp>
          <p:nvSpPr>
            <p:cNvPr id="26" name="Ellipse 25">
              <a:extLst>
                <a:ext uri="{FF2B5EF4-FFF2-40B4-BE49-F238E27FC236}">
                  <a16:creationId xmlns:a16="http://schemas.microsoft.com/office/drawing/2014/main" id="{15D84166-2DEB-E5EF-691F-88B9EE7010AE}"/>
                </a:ext>
              </a:extLst>
            </p:cNvPr>
            <p:cNvSpPr/>
            <p:nvPr/>
          </p:nvSpPr>
          <p:spPr>
            <a:xfrm>
              <a:off x="9432359" y="1104670"/>
              <a:ext cx="2368296" cy="1694700"/>
            </a:xfrm>
            <a:prstGeom prst="ellipse">
              <a:avLst/>
            </a:prstGeom>
            <a:solidFill>
              <a:srgbClr val="28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dirty="0"/>
                <a:t>Zone de possibilités</a:t>
              </a:r>
            </a:p>
          </p:txBody>
        </p:sp>
        <p:sp>
          <p:nvSpPr>
            <p:cNvPr id="27" name="Ellipse 26">
              <a:extLst>
                <a:ext uri="{FF2B5EF4-FFF2-40B4-BE49-F238E27FC236}">
                  <a16:creationId xmlns:a16="http://schemas.microsoft.com/office/drawing/2014/main" id="{403F0AC7-5DAD-1E47-2C6F-2112D312BFAC}"/>
                </a:ext>
              </a:extLst>
            </p:cNvPr>
            <p:cNvSpPr/>
            <p:nvPr/>
          </p:nvSpPr>
          <p:spPr>
            <a:xfrm>
              <a:off x="8409432" y="1224850"/>
              <a:ext cx="1886712" cy="1454342"/>
            </a:xfrm>
            <a:prstGeom prst="ellipse">
              <a:avLst/>
            </a:prstGeom>
            <a:solidFill>
              <a:srgbClr val="EFB5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dirty="0"/>
                <a:t>Zone de peur</a:t>
              </a:r>
            </a:p>
          </p:txBody>
        </p:sp>
        <p:sp>
          <p:nvSpPr>
            <p:cNvPr id="28" name="Ellipse 27">
              <a:extLst>
                <a:ext uri="{FF2B5EF4-FFF2-40B4-BE49-F238E27FC236}">
                  <a16:creationId xmlns:a16="http://schemas.microsoft.com/office/drawing/2014/main" id="{7225AD03-B0C9-B6AC-5FC8-7BFBEA5320CA}"/>
                </a:ext>
              </a:extLst>
            </p:cNvPr>
            <p:cNvSpPr/>
            <p:nvPr/>
          </p:nvSpPr>
          <p:spPr>
            <a:xfrm>
              <a:off x="7927848" y="1468256"/>
              <a:ext cx="1225296" cy="967529"/>
            </a:xfrm>
            <a:prstGeom prst="ellipse">
              <a:avLst/>
            </a:prstGeom>
            <a:solidFill>
              <a:srgbClr val="A1BF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400" dirty="0"/>
                <a:t>Zone de confort</a:t>
              </a:r>
            </a:p>
          </p:txBody>
        </p:sp>
      </p:grpSp>
      <p:sp>
        <p:nvSpPr>
          <p:cNvPr id="29" name="Ellipse 28">
            <a:extLst>
              <a:ext uri="{FF2B5EF4-FFF2-40B4-BE49-F238E27FC236}">
                <a16:creationId xmlns:a16="http://schemas.microsoft.com/office/drawing/2014/main" id="{9CC9BE80-055B-201C-55F2-6763EA4F88D7}"/>
              </a:ext>
            </a:extLst>
          </p:cNvPr>
          <p:cNvSpPr/>
          <p:nvPr>
            <p:custDataLst>
              <p:tags r:id="rId9"/>
            </p:custDataLst>
          </p:nvPr>
        </p:nvSpPr>
        <p:spPr>
          <a:xfrm>
            <a:off x="8827779" y="3260084"/>
            <a:ext cx="2571868" cy="1918514"/>
          </a:xfrm>
          <a:prstGeom prst="ellipse">
            <a:avLst/>
          </a:prstGeom>
          <a:solidFill>
            <a:srgbClr val="2888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CA" dirty="0"/>
              <a:t>Zone de possibilités</a:t>
            </a:r>
          </a:p>
        </p:txBody>
      </p:sp>
      <p:sp>
        <p:nvSpPr>
          <p:cNvPr id="30" name="Ellipse 29">
            <a:extLst>
              <a:ext uri="{FF2B5EF4-FFF2-40B4-BE49-F238E27FC236}">
                <a16:creationId xmlns:a16="http://schemas.microsoft.com/office/drawing/2014/main" id="{B9F21482-3B19-C3B8-9BCB-29CCEED3435D}"/>
              </a:ext>
            </a:extLst>
          </p:cNvPr>
          <p:cNvSpPr/>
          <p:nvPr>
            <p:custDataLst>
              <p:tags r:id="rId10"/>
            </p:custDataLst>
          </p:nvPr>
        </p:nvSpPr>
        <p:spPr>
          <a:xfrm>
            <a:off x="7926655" y="3492170"/>
            <a:ext cx="1665412" cy="1454342"/>
          </a:xfrm>
          <a:prstGeom prst="ellipse">
            <a:avLst/>
          </a:prstGeom>
          <a:solidFill>
            <a:srgbClr val="EFB5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fr-CA" dirty="0"/>
          </a:p>
        </p:txBody>
      </p:sp>
      <p:sp>
        <p:nvSpPr>
          <p:cNvPr id="31" name="Ellipse 30">
            <a:extLst>
              <a:ext uri="{FF2B5EF4-FFF2-40B4-BE49-F238E27FC236}">
                <a16:creationId xmlns:a16="http://schemas.microsoft.com/office/drawing/2014/main" id="{87E03840-BA75-74EC-6CDB-788615B3424B}"/>
              </a:ext>
            </a:extLst>
          </p:cNvPr>
          <p:cNvSpPr/>
          <p:nvPr>
            <p:custDataLst>
              <p:tags r:id="rId11"/>
            </p:custDataLst>
          </p:nvPr>
        </p:nvSpPr>
        <p:spPr>
          <a:xfrm>
            <a:off x="7440127" y="3483898"/>
            <a:ext cx="1663647" cy="1470886"/>
          </a:xfrm>
          <a:prstGeom prst="ellipse">
            <a:avLst/>
          </a:prstGeom>
          <a:solidFill>
            <a:srgbClr val="A1BF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dirty="0"/>
              <a:t>Zone de confort</a:t>
            </a:r>
          </a:p>
        </p:txBody>
      </p:sp>
      <p:sp>
        <p:nvSpPr>
          <p:cNvPr id="32" name="ZoneTexte 31">
            <a:extLst>
              <a:ext uri="{FF2B5EF4-FFF2-40B4-BE49-F238E27FC236}">
                <a16:creationId xmlns:a16="http://schemas.microsoft.com/office/drawing/2014/main" id="{2EDC50F1-8B7F-10E9-50C6-0239E77653CF}"/>
              </a:ext>
            </a:extLst>
          </p:cNvPr>
          <p:cNvSpPr txBox="1"/>
          <p:nvPr>
            <p:custDataLst>
              <p:tags r:id="rId12"/>
            </p:custDataLst>
          </p:nvPr>
        </p:nvSpPr>
        <p:spPr>
          <a:xfrm>
            <a:off x="1703802" y="2302661"/>
            <a:ext cx="3247460" cy="369332"/>
          </a:xfrm>
          <a:prstGeom prst="rect">
            <a:avLst/>
          </a:prstGeom>
          <a:solidFill>
            <a:srgbClr val="A1BFE4"/>
          </a:solidFill>
        </p:spPr>
        <p:txBody>
          <a:bodyPr wrap="square">
            <a:spAutoFit/>
          </a:bodyPr>
          <a:lstStyle/>
          <a:p>
            <a:pPr lvl="0"/>
            <a:r>
              <a:rPr lang="fr-CA" sz="1800" b="1" dirty="0">
                <a:latin typeface="Arial "/>
                <a:cs typeface="Calibri"/>
                <a:sym typeface="Calibri"/>
              </a:rPr>
              <a:t>Effet de la « surprotection »</a:t>
            </a:r>
            <a:endParaRPr kumimoji="0" lang="fr-CA" sz="1600" b="1" i="0" strike="noStrike" kern="1200" cap="none" spc="0" normalizeH="0" baseline="0" noProof="0" dirty="0">
              <a:ln>
                <a:noFill/>
              </a:ln>
              <a:solidFill>
                <a:srgbClr val="3B6979"/>
              </a:solidFill>
              <a:effectLst/>
              <a:uLnTx/>
              <a:uFillTx/>
              <a:latin typeface="Arial "/>
            </a:endParaRPr>
          </a:p>
        </p:txBody>
      </p:sp>
      <p:sp>
        <p:nvSpPr>
          <p:cNvPr id="33" name="ZoneTexte 32">
            <a:extLst>
              <a:ext uri="{FF2B5EF4-FFF2-40B4-BE49-F238E27FC236}">
                <a16:creationId xmlns:a16="http://schemas.microsoft.com/office/drawing/2014/main" id="{85DD0AE2-AD61-4301-926F-AAB837BC5589}"/>
              </a:ext>
            </a:extLst>
          </p:cNvPr>
          <p:cNvSpPr txBox="1"/>
          <p:nvPr>
            <p:custDataLst>
              <p:tags r:id="rId13"/>
            </p:custDataLst>
          </p:nvPr>
        </p:nvSpPr>
        <p:spPr>
          <a:xfrm>
            <a:off x="8077256" y="2294414"/>
            <a:ext cx="2814546" cy="369332"/>
          </a:xfrm>
          <a:prstGeom prst="rect">
            <a:avLst/>
          </a:prstGeom>
          <a:solidFill>
            <a:srgbClr val="A1BFE4"/>
          </a:solidFill>
        </p:spPr>
        <p:txBody>
          <a:bodyPr wrap="square">
            <a:spAutoFit/>
          </a:bodyPr>
          <a:lstStyle/>
          <a:p>
            <a:pPr lvl="0"/>
            <a:r>
              <a:rPr lang="fr-CA" sz="1800" b="1" dirty="0">
                <a:latin typeface="Arial "/>
                <a:cs typeface="Calibri"/>
                <a:sym typeface="Calibri"/>
              </a:rPr>
              <a:t>Effet de la bienveillance</a:t>
            </a:r>
            <a:endParaRPr kumimoji="0" lang="fr-CA" sz="1600" b="1" i="0" strike="noStrike" kern="1200" cap="none" spc="0" normalizeH="0" baseline="0" noProof="0" dirty="0">
              <a:ln>
                <a:noFill/>
              </a:ln>
              <a:solidFill>
                <a:srgbClr val="3B6979"/>
              </a:solidFill>
              <a:effectLst/>
              <a:uLnTx/>
              <a:uFillTx/>
              <a:latin typeface="Arial "/>
            </a:endParaRPr>
          </a:p>
        </p:txBody>
      </p:sp>
      <p:sp>
        <p:nvSpPr>
          <p:cNvPr id="34" name="ZoneTexte 33">
            <a:extLst>
              <a:ext uri="{FF2B5EF4-FFF2-40B4-BE49-F238E27FC236}">
                <a16:creationId xmlns:a16="http://schemas.microsoft.com/office/drawing/2014/main" id="{3AEB2194-7170-31AB-2A7D-ADF13E274997}"/>
              </a:ext>
            </a:extLst>
          </p:cNvPr>
          <p:cNvSpPr txBox="1"/>
          <p:nvPr>
            <p:custDataLst>
              <p:tags r:id="rId14"/>
            </p:custDataLst>
          </p:nvPr>
        </p:nvSpPr>
        <p:spPr>
          <a:xfrm>
            <a:off x="208586" y="6043511"/>
            <a:ext cx="65665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3B6979"/>
                </a:solidFill>
                <a:effectLst/>
                <a:uLnTx/>
                <a:uFillTx/>
                <a:latin typeface="Arial "/>
              </a:rPr>
              <a:t>L’évitement est le meilleur ami de l’anxiété !</a:t>
            </a:r>
          </a:p>
        </p:txBody>
      </p:sp>
      <p:sp>
        <p:nvSpPr>
          <p:cNvPr id="35" name="ZoneTexte 34">
            <a:extLst>
              <a:ext uri="{FF2B5EF4-FFF2-40B4-BE49-F238E27FC236}">
                <a16:creationId xmlns:a16="http://schemas.microsoft.com/office/drawing/2014/main" id="{0EEDB7EC-FE97-5351-7B4B-9C6E6AD21A7E}"/>
              </a:ext>
            </a:extLst>
          </p:cNvPr>
          <p:cNvSpPr txBox="1"/>
          <p:nvPr>
            <p:custDataLst>
              <p:tags r:id="rId15"/>
            </p:custDataLst>
          </p:nvPr>
        </p:nvSpPr>
        <p:spPr>
          <a:xfrm>
            <a:off x="10113713" y="6374080"/>
            <a:ext cx="24867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Calibri" panose="020F0502020204030204"/>
                <a:ea typeface="+mn-ea"/>
                <a:cs typeface="+mn-cs"/>
              </a:rPr>
              <a:t>- Inspiré de </a:t>
            </a:r>
            <a:r>
              <a:rPr kumimoji="0" lang="fr-CA" sz="1200" b="0" i="1" u="none" strike="noStrike" kern="1200" cap="none" spc="0" normalizeH="0" baseline="0" noProof="0" dirty="0">
                <a:ln>
                  <a:noFill/>
                </a:ln>
                <a:solidFill>
                  <a:prstClr val="black"/>
                </a:solidFill>
                <a:effectLst/>
                <a:uLnTx/>
                <a:uFillTx/>
                <a:latin typeface="Calibri" panose="020F0502020204030204"/>
                <a:ea typeface="+mn-ea"/>
                <a:cs typeface="+mn-cs"/>
              </a:rPr>
              <a:t>White, 2009</a:t>
            </a:r>
          </a:p>
        </p:txBody>
      </p:sp>
    </p:spTree>
    <p:extLst>
      <p:ext uri="{BB962C8B-B14F-4D97-AF65-F5344CB8AC3E}">
        <p14:creationId xmlns:p14="http://schemas.microsoft.com/office/powerpoint/2010/main" val="3495537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FD2A7BC9-B89D-4D9D-941E-8E094C875885}"/>
              </a:ext>
            </a:extLst>
          </p:cNvPr>
          <p:cNvPicPr>
            <a:picLocks noGrp="1" noRot="1" noChangeAspect="1" noMove="1" noResize="1" noEditPoints="1" noAdjustHandles="1" noChangeArrowheads="1" noChangeShapeType="1" noCrop="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a:extLst>
              <a:ext uri="{FF2B5EF4-FFF2-40B4-BE49-F238E27FC236}">
                <a16:creationId xmlns:a16="http://schemas.microsoft.com/office/drawing/2014/main" id="{A027D6B2-D650-414B-A959-B641F888D0C5}"/>
              </a:ext>
            </a:extLst>
          </p:cNvPr>
          <p:cNvSpPr/>
          <p:nvPr>
            <p:custDataLst>
              <p:tags r:id="rId2"/>
            </p:custDataLst>
          </p:nvPr>
        </p:nvSpPr>
        <p:spPr>
          <a:xfrm>
            <a:off x="5119305" y="2856158"/>
            <a:ext cx="5750532"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Actions pour insuffler un vent de bienveillance</a:t>
            </a:r>
          </a:p>
        </p:txBody>
      </p:sp>
      <p:sp>
        <p:nvSpPr>
          <p:cNvPr id="8" name="Rectangle : coins arrondis 7">
            <a:extLst>
              <a:ext uri="{FF2B5EF4-FFF2-40B4-BE49-F238E27FC236}">
                <a16:creationId xmlns:a16="http://schemas.microsoft.com/office/drawing/2014/main" id="{FA9EBD99-F464-490B-92D7-3D79A04C2295}"/>
              </a:ext>
            </a:extLst>
          </p:cNvPr>
          <p:cNvSpPr/>
          <p:nvPr>
            <p:custDataLst>
              <p:tags r:id="rId3"/>
            </p:custDataLst>
          </p:nvPr>
        </p:nvSpPr>
        <p:spPr>
          <a:xfrm>
            <a:off x="5119305" y="2698815"/>
            <a:ext cx="3879904" cy="157343"/>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numéro de diapositive 1">
            <a:extLst>
              <a:ext uri="{FF2B5EF4-FFF2-40B4-BE49-F238E27FC236}">
                <a16:creationId xmlns:a16="http://schemas.microsoft.com/office/drawing/2014/main" id="{6A83EF1C-84E3-2491-4676-46B64A450727}"/>
              </a:ext>
            </a:extLst>
          </p:cNvPr>
          <p:cNvSpPr>
            <a:spLocks noGrp="1"/>
          </p:cNvSpPr>
          <p:nvPr>
            <p:ph type="sldNum" sz="quarter" idx="12"/>
            <p:custDataLst>
              <p:tags r:id="rId4"/>
            </p:custDataLst>
          </p:nvPr>
        </p:nvSpPr>
        <p:spPr>
          <a:xfrm>
            <a:off x="9265023" y="634738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213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29E5075-C7F6-4B95-A3DF-969D2434759C}"/>
              </a:ext>
            </a:extLst>
          </p:cNvPr>
          <p:cNvSpPr/>
          <p:nvPr>
            <p:custDataLst>
              <p:tags r:id="rId1"/>
            </p:custDataLst>
          </p:nvPr>
        </p:nvSpPr>
        <p:spPr>
          <a:xfrm>
            <a:off x="387976" y="1460961"/>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2"/>
            </p:custDataLst>
          </p:nvPr>
        </p:nvSpPr>
        <p:spPr>
          <a:xfrm>
            <a:off x="288426" y="137522"/>
            <a:ext cx="11903574" cy="1323439"/>
          </a:xfrm>
          <a:prstGeom prst="rect">
            <a:avLst/>
          </a:prstGeom>
        </p:spPr>
        <p:txBody>
          <a:bodyPr wrap="square">
            <a:spAutoFit/>
          </a:bodyPr>
          <a:lstStyle/>
          <a:p>
            <a:r>
              <a:rPr lang="fr-CA" sz="4000" b="1" dirty="0">
                <a:solidFill>
                  <a:srgbClr val="3B6979"/>
                </a:solidFill>
                <a:latin typeface="Arial" panose="020B0604020202020204" pitchFamily="34" charset="0"/>
                <a:cs typeface="Arial" panose="020B0604020202020204" pitchFamily="34" charset="0"/>
              </a:rPr>
              <a:t>Comment instaurer une culture de bienveillance selon l’approche systémique</a:t>
            </a:r>
          </a:p>
        </p:txBody>
      </p:sp>
      <p:sp>
        <p:nvSpPr>
          <p:cNvPr id="2" name="Espace réservé du numéro de diapositive 1">
            <a:extLst>
              <a:ext uri="{FF2B5EF4-FFF2-40B4-BE49-F238E27FC236}">
                <a16:creationId xmlns:a16="http://schemas.microsoft.com/office/drawing/2014/main" id="{2ACCA0C5-F50A-992F-C818-B44683A84643}"/>
              </a:ext>
            </a:extLst>
          </p:cNvPr>
          <p:cNvSpPr>
            <a:spLocks noGrp="1"/>
          </p:cNvSpPr>
          <p:nvPr>
            <p:ph type="sldNum" sz="quarter" idx="12"/>
            <p:custDataLst>
              <p:tags r:id="rId3"/>
            </p:custDataLst>
          </p:nvPr>
        </p:nvSpPr>
        <p:spPr>
          <a:xfrm>
            <a:off x="9288446" y="6338420"/>
            <a:ext cx="2743200" cy="365125"/>
          </a:xfrm>
        </p:spPr>
        <p:txBody>
          <a:bodyPr/>
          <a:lstStyle/>
          <a:p>
            <a:fld id="{39B438FF-62CE-4504-ADA6-C6B9AA76A37A}" type="slidenum">
              <a:rPr lang="fr-CA" smtClean="0"/>
              <a:t>16</a:t>
            </a:fld>
            <a:endParaRPr lang="fr-CA" dirty="0"/>
          </a:p>
        </p:txBody>
      </p:sp>
      <p:sp>
        <p:nvSpPr>
          <p:cNvPr id="5" name="ZoneTexte 4">
            <a:extLst>
              <a:ext uri="{FF2B5EF4-FFF2-40B4-BE49-F238E27FC236}">
                <a16:creationId xmlns:a16="http://schemas.microsoft.com/office/drawing/2014/main" id="{3531E378-4765-6D73-FEF7-1B9D554C0687}"/>
              </a:ext>
            </a:extLst>
          </p:cNvPr>
          <p:cNvSpPr txBox="1"/>
          <p:nvPr>
            <p:custDataLst>
              <p:tags r:id="rId4"/>
            </p:custDataLst>
          </p:nvPr>
        </p:nvSpPr>
        <p:spPr>
          <a:xfrm>
            <a:off x="1891237" y="6258756"/>
            <a:ext cx="8697951" cy="584775"/>
          </a:xfrm>
          <a:prstGeom prst="rect">
            <a:avLst/>
          </a:prstGeom>
          <a:noFill/>
        </p:spPr>
        <p:txBody>
          <a:bodyPr wrap="square" rtlCol="0">
            <a:spAutoFit/>
          </a:bodyPr>
          <a:lstStyle/>
          <a:p>
            <a:pPr algn="ctr"/>
            <a:r>
              <a:rPr lang="fr-CA" sz="1100" b="1" i="1" dirty="0">
                <a:latin typeface="Univers Condensed" panose="020B0506020202050204" pitchFamily="34" charset="0"/>
              </a:rPr>
              <a:t>Un outil synthèse : les facteurs d’influence de la santé mentale étudiante, des leviers pour agir! </a:t>
            </a:r>
          </a:p>
          <a:p>
            <a:pPr algn="ctr"/>
            <a:r>
              <a:rPr lang="fr-CA" sz="1100" i="1" dirty="0">
                <a:latin typeface="Univers Condensed" panose="020B0506020202050204" pitchFamily="34" charset="0"/>
              </a:rPr>
              <a:t>Direction régionale de santé publique de Montréal, 2024</a:t>
            </a:r>
          </a:p>
          <a:p>
            <a:endParaRPr lang="fr-CA" sz="1000" i="1" dirty="0">
              <a:latin typeface="Univers Condensed" panose="020B0506020202050204" pitchFamily="34" charset="0"/>
            </a:endParaRPr>
          </a:p>
        </p:txBody>
      </p:sp>
      <p:pic>
        <p:nvPicPr>
          <p:cNvPr id="4" name="Picture 3">
            <a:extLst>
              <a:ext uri="{FF2B5EF4-FFF2-40B4-BE49-F238E27FC236}">
                <a16:creationId xmlns:a16="http://schemas.microsoft.com/office/drawing/2014/main" id="{80AA4096-3B96-680C-3874-1B4A5D80DBF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400296" y="1853434"/>
            <a:ext cx="7391405" cy="4305237"/>
          </a:xfrm>
          <a:prstGeom prst="rect">
            <a:avLst/>
          </a:prstGeom>
          <a:ln w="76200">
            <a:noFill/>
          </a:ln>
        </p:spPr>
      </p:pic>
    </p:spTree>
    <p:extLst>
      <p:ext uri="{BB962C8B-B14F-4D97-AF65-F5344CB8AC3E}">
        <p14:creationId xmlns:p14="http://schemas.microsoft.com/office/powerpoint/2010/main" val="1603932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20DBB60-11B4-4C4C-98F7-1184DB130B9F}"/>
              </a:ext>
            </a:extLst>
          </p:cNvPr>
          <p:cNvSpPr txBox="1"/>
          <p:nvPr>
            <p:custDataLst>
              <p:tags r:id="rId1"/>
            </p:custDataLst>
          </p:nvPr>
        </p:nvSpPr>
        <p:spPr>
          <a:xfrm>
            <a:off x="586682" y="2841217"/>
            <a:ext cx="5348711" cy="2039020"/>
          </a:xfrm>
          <a:prstGeom prst="rect">
            <a:avLst/>
          </a:prstGeom>
          <a:noFill/>
        </p:spPr>
        <p:txBody>
          <a:bodyPr wrap="square">
            <a:spAutoFit/>
          </a:bodyPr>
          <a:lstStyle/>
          <a:p>
            <a:pPr marL="285750" indent="-285750">
              <a:buBlip>
                <a:blip r:embed="rId10"/>
              </a:buBlip>
            </a:pPr>
            <a:endParaRPr lang="fr-CA" sz="1650" b="1" dirty="0">
              <a:solidFill>
                <a:srgbClr val="3B6979"/>
              </a:solidFill>
              <a:latin typeface="Arial "/>
              <a:cs typeface="Arial" panose="020B0604020202020204" pitchFamily="34" charset="0"/>
            </a:endParaRPr>
          </a:p>
          <a:p>
            <a:pPr marL="285750" indent="-285750">
              <a:spcAft>
                <a:spcPts val="1200"/>
              </a:spcAft>
              <a:buBlip>
                <a:blip r:embed="rId10"/>
              </a:buBlip>
            </a:pPr>
            <a:r>
              <a:rPr lang="fr-CA" sz="1400" dirty="0">
                <a:latin typeface="Arial "/>
              </a:rPr>
              <a:t>Avoir des orientations ministérielles qui font la promotion de la bienveillance en enseignement supérieur :</a:t>
            </a:r>
          </a:p>
          <a:p>
            <a:pPr marL="742950" lvl="1" indent="-285750">
              <a:spcAft>
                <a:spcPts val="1200"/>
              </a:spcAft>
              <a:buBlip>
                <a:blip r:embed="rId10"/>
              </a:buBlip>
            </a:pPr>
            <a:r>
              <a:rPr lang="fr-CA" sz="1200" dirty="0">
                <a:latin typeface="Arial "/>
              </a:rPr>
              <a:t>Le Plan d'action sur la santé mentale étudiante en enseignement supérieur 2021-2026 (PASME) invite les universités et les cégeps à créer des milieux de vie bienveillants et propices à l’épanouissement individuel et collectif :  </a:t>
            </a:r>
            <a:r>
              <a:rPr lang="fr-CA" sz="1200" dirty="0">
                <a:latin typeface="Arial "/>
                <a:hlinkClick r:id="rId11"/>
              </a:rPr>
              <a:t>https://cdn-contenu.quebec.ca/cdn-contenu/adm/min/education/publications-adm/enseignement-superieur/PASME.pdf</a:t>
            </a:r>
            <a:endParaRPr lang="fr-CA" sz="1200" dirty="0">
              <a:latin typeface="Arial "/>
            </a:endParaRPr>
          </a:p>
        </p:txBody>
      </p:sp>
      <p:sp>
        <p:nvSpPr>
          <p:cNvPr id="7" name="Rectangle : coins arrondis 6">
            <a:extLst>
              <a:ext uri="{FF2B5EF4-FFF2-40B4-BE49-F238E27FC236}">
                <a16:creationId xmlns:a16="http://schemas.microsoft.com/office/drawing/2014/main" id="{429E5075-C7F6-4B95-A3DF-969D2434759C}"/>
              </a:ext>
            </a:extLst>
          </p:cNvPr>
          <p:cNvSpPr/>
          <p:nvPr>
            <p:custDataLst>
              <p:tags r:id="rId2"/>
            </p:custDataLst>
          </p:nvPr>
        </p:nvSpPr>
        <p:spPr>
          <a:xfrm>
            <a:off x="426076" y="1781077"/>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3"/>
            </p:custDataLst>
          </p:nvPr>
        </p:nvSpPr>
        <p:spPr>
          <a:xfrm>
            <a:off x="344294" y="197403"/>
            <a:ext cx="11021698" cy="1569660"/>
          </a:xfrm>
          <a:prstGeom prst="rect">
            <a:avLst/>
          </a:prstGeom>
        </p:spPr>
        <p:txBody>
          <a:bodyPr wrap="square">
            <a:spAutoFit/>
          </a:bodyPr>
          <a:lstStyle/>
          <a:p>
            <a:r>
              <a:rPr lang="fr-CA" sz="4800" b="1" dirty="0">
                <a:solidFill>
                  <a:srgbClr val="3B6979"/>
                </a:solidFill>
                <a:latin typeface="Arial" panose="020B0604020202020204" pitchFamily="34" charset="0"/>
                <a:cs typeface="Arial" panose="020B0604020202020204" pitchFamily="34" charset="0"/>
              </a:rPr>
              <a:t>Importance d’actions bienveillantes à plusieurs niveaux</a:t>
            </a:r>
          </a:p>
        </p:txBody>
      </p:sp>
      <p:sp>
        <p:nvSpPr>
          <p:cNvPr id="5" name="Rectangle 4">
            <a:extLst>
              <a:ext uri="{FF2B5EF4-FFF2-40B4-BE49-F238E27FC236}">
                <a16:creationId xmlns:a16="http://schemas.microsoft.com/office/drawing/2014/main" id="{507B88B1-3448-460F-8275-2468273D3B54}"/>
              </a:ext>
            </a:extLst>
          </p:cNvPr>
          <p:cNvSpPr/>
          <p:nvPr>
            <p:custDataLst>
              <p:tags r:id="rId4"/>
            </p:custDataLst>
          </p:nvPr>
        </p:nvSpPr>
        <p:spPr>
          <a:xfrm>
            <a:off x="426076" y="2054834"/>
            <a:ext cx="4529766" cy="400110"/>
          </a:xfrm>
          <a:prstGeom prst="rect">
            <a:avLst/>
          </a:prstGeom>
          <a:solidFill>
            <a:srgbClr val="A5A5A5"/>
          </a:solidFill>
          <a:ln>
            <a:noFill/>
          </a:ln>
        </p:spPr>
        <p:txBody>
          <a:bodyPr wrap="none">
            <a:spAutoFit/>
          </a:bodyPr>
          <a:lstStyle/>
          <a:p>
            <a:pPr algn="ctr"/>
            <a:r>
              <a:rPr lang="fr-CA" sz="2000" b="1" dirty="0">
                <a:solidFill>
                  <a:srgbClr val="DBE6F5"/>
                </a:solidFill>
              </a:rPr>
              <a:t>Exemples d’actions sur le contexte global</a:t>
            </a:r>
          </a:p>
        </p:txBody>
      </p:sp>
      <p:sp>
        <p:nvSpPr>
          <p:cNvPr id="19" name="Rectangle : coins arrondis 18">
            <a:extLst>
              <a:ext uri="{FF2B5EF4-FFF2-40B4-BE49-F238E27FC236}">
                <a16:creationId xmlns:a16="http://schemas.microsoft.com/office/drawing/2014/main" id="{B6E65EC2-08CA-46E4-850A-36495B791A65}"/>
              </a:ext>
            </a:extLst>
          </p:cNvPr>
          <p:cNvSpPr/>
          <p:nvPr>
            <p:custDataLst>
              <p:tags r:id="rId5"/>
            </p:custDataLst>
          </p:nvPr>
        </p:nvSpPr>
        <p:spPr>
          <a:xfrm>
            <a:off x="426076" y="2933700"/>
            <a:ext cx="5879032" cy="2157238"/>
          </a:xfrm>
          <a:prstGeom prst="roundRect">
            <a:avLst>
              <a:gd name="adj" fmla="val 14338"/>
            </a:avLst>
          </a:prstGeom>
          <a:noFill/>
          <a:ln w="47625">
            <a:solidFill>
              <a:srgbClr val="3B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a:extLst>
              <a:ext uri="{FF2B5EF4-FFF2-40B4-BE49-F238E27FC236}">
                <a16:creationId xmlns:a16="http://schemas.microsoft.com/office/drawing/2014/main" id="{676024DF-A813-4818-AD13-26B73465CFC0}"/>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6175269" y="3172232"/>
            <a:ext cx="259678" cy="256768"/>
          </a:xfrm>
          <a:prstGeom prst="rect">
            <a:avLst/>
          </a:prstGeom>
        </p:spPr>
      </p:pic>
      <p:pic>
        <p:nvPicPr>
          <p:cNvPr id="21" name="Image 20">
            <a:extLst>
              <a:ext uri="{FF2B5EF4-FFF2-40B4-BE49-F238E27FC236}">
                <a16:creationId xmlns:a16="http://schemas.microsoft.com/office/drawing/2014/main" id="{27AA9E16-C937-459B-A865-BCE460B246FD}"/>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6175269" y="3603959"/>
            <a:ext cx="259678" cy="256768"/>
          </a:xfrm>
          <a:prstGeom prst="rect">
            <a:avLst/>
          </a:prstGeom>
        </p:spPr>
      </p:pic>
      <p:sp>
        <p:nvSpPr>
          <p:cNvPr id="11" name="Espace réservé du numéro de diapositive 10">
            <a:extLst>
              <a:ext uri="{FF2B5EF4-FFF2-40B4-BE49-F238E27FC236}">
                <a16:creationId xmlns:a16="http://schemas.microsoft.com/office/drawing/2014/main" id="{AFC01FA5-BF9F-5FD6-B9B0-E28043D57EE7}"/>
              </a:ext>
            </a:extLst>
          </p:cNvPr>
          <p:cNvSpPr>
            <a:spLocks noGrp="1"/>
          </p:cNvSpPr>
          <p:nvPr>
            <p:ph type="sldNum" sz="quarter" idx="12"/>
            <p:custDataLst>
              <p:tags r:id="rId8"/>
            </p:custDataLst>
          </p:nvPr>
        </p:nvSpPr>
        <p:spPr>
          <a:xfrm>
            <a:off x="9345706" y="6374204"/>
            <a:ext cx="2743200" cy="365125"/>
          </a:xfrm>
        </p:spPr>
        <p:txBody>
          <a:bodyPr/>
          <a:lstStyle/>
          <a:p>
            <a:fld id="{39B438FF-62CE-4504-ADA6-C6B9AA76A37A}" type="slidenum">
              <a:rPr lang="fr-CA" smtClean="0"/>
              <a:t>17</a:t>
            </a:fld>
            <a:endParaRPr lang="fr-CA" dirty="0"/>
          </a:p>
        </p:txBody>
      </p:sp>
      <p:pic>
        <p:nvPicPr>
          <p:cNvPr id="2" name="Picture 3">
            <a:extLst>
              <a:ext uri="{FF2B5EF4-FFF2-40B4-BE49-F238E27FC236}">
                <a16:creationId xmlns:a16="http://schemas.microsoft.com/office/drawing/2014/main" id="{34742C34-EF92-9D8A-8938-3F6F803D2E51}"/>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6563626" y="2517430"/>
            <a:ext cx="5564160" cy="3240930"/>
          </a:xfrm>
          <a:prstGeom prst="rect">
            <a:avLst/>
          </a:prstGeom>
          <a:ln w="76200">
            <a:noFill/>
          </a:ln>
        </p:spPr>
      </p:pic>
    </p:spTree>
    <p:extLst>
      <p:ext uri="{BB962C8B-B14F-4D97-AF65-F5344CB8AC3E}">
        <p14:creationId xmlns:p14="http://schemas.microsoft.com/office/powerpoint/2010/main" val="1708199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20DBB60-11B4-4C4C-98F7-1184DB130B9F}"/>
              </a:ext>
            </a:extLst>
          </p:cNvPr>
          <p:cNvSpPr txBox="1"/>
          <p:nvPr>
            <p:custDataLst>
              <p:tags r:id="rId1"/>
            </p:custDataLst>
          </p:nvPr>
        </p:nvSpPr>
        <p:spPr>
          <a:xfrm>
            <a:off x="584378" y="2591750"/>
            <a:ext cx="5511622" cy="3608680"/>
          </a:xfrm>
          <a:prstGeom prst="rect">
            <a:avLst/>
          </a:prstGeom>
          <a:noFill/>
        </p:spPr>
        <p:txBody>
          <a:bodyPr wrap="square">
            <a:spAutoFit/>
          </a:bodyPr>
          <a:lstStyle/>
          <a:p>
            <a:pPr marL="285750" indent="-285750">
              <a:buBlip>
                <a:blip r:embed="rId10"/>
              </a:buBlip>
            </a:pPr>
            <a:endParaRPr lang="fr-CA" sz="1650" b="1" dirty="0">
              <a:solidFill>
                <a:srgbClr val="3B6979"/>
              </a:solidFill>
              <a:latin typeface="Arial "/>
              <a:cs typeface="Arial" panose="020B0604020202020204" pitchFamily="34" charset="0"/>
            </a:endParaRPr>
          </a:p>
          <a:p>
            <a:pPr marL="285750" indent="-285750">
              <a:spcAft>
                <a:spcPts val="1200"/>
              </a:spcAft>
              <a:buBlip>
                <a:blip r:embed="rId10"/>
              </a:buBlip>
            </a:pPr>
            <a:r>
              <a:rPr lang="fr-CA" sz="1400" dirty="0">
                <a:latin typeface="Arial "/>
              </a:rPr>
              <a:t>Faire la promotion de la bienveillance dans différents contextes (p. ex., comme vous le faites aujourd’hui dans le cadre de ce colloque)</a:t>
            </a:r>
          </a:p>
          <a:p>
            <a:pPr marL="285750" indent="-285750">
              <a:spcAft>
                <a:spcPts val="1200"/>
              </a:spcAft>
              <a:buBlip>
                <a:blip r:embed="rId10"/>
              </a:buBlip>
            </a:pPr>
            <a:r>
              <a:rPr lang="fr-CA" sz="1400" dirty="0">
                <a:latin typeface="Arial "/>
              </a:rPr>
              <a:t>Adopter une politique sur la santé mentale étudiante en enseignement supérieur en sollicitant la participation de l’ensemble des membres de la communauté </a:t>
            </a:r>
          </a:p>
          <a:p>
            <a:pPr marL="285750" indent="-285750">
              <a:spcAft>
                <a:spcPts val="1200"/>
              </a:spcAft>
              <a:buBlip>
                <a:blip r:embed="rId10"/>
              </a:buBlip>
            </a:pPr>
            <a:r>
              <a:rPr lang="fr-CA" sz="1400" dirty="0">
                <a:latin typeface="Arial "/>
              </a:rPr>
              <a:t>Enchâsser des cours  dans le cursus de formation pour former les membres du corps professoral de demain (ex.: cours comme « Contribuer à une culture de bien-être et de bienveillance en milieu collégial » au DESS en pédagogie de l'enseignement supérieur au collégial )</a:t>
            </a:r>
          </a:p>
          <a:p>
            <a:pPr marL="285750" indent="-285750">
              <a:spcAft>
                <a:spcPts val="1200"/>
              </a:spcAft>
              <a:buBlip>
                <a:blip r:embed="rId10"/>
              </a:buBlip>
            </a:pPr>
            <a:r>
              <a:rPr lang="fr-CA" sz="1400" dirty="0">
                <a:latin typeface="Arial "/>
              </a:rPr>
              <a:t>Valoriser et faire rayonner des personnes reconnues à la fois, pour leur performance et bienveillance (p. ex., remise d’un prix)</a:t>
            </a:r>
          </a:p>
        </p:txBody>
      </p:sp>
      <p:sp>
        <p:nvSpPr>
          <p:cNvPr id="7" name="Rectangle : coins arrondis 6">
            <a:extLst>
              <a:ext uri="{FF2B5EF4-FFF2-40B4-BE49-F238E27FC236}">
                <a16:creationId xmlns:a16="http://schemas.microsoft.com/office/drawing/2014/main" id="{429E5075-C7F6-4B95-A3DF-969D2434759C}"/>
              </a:ext>
            </a:extLst>
          </p:cNvPr>
          <p:cNvSpPr/>
          <p:nvPr>
            <p:custDataLst>
              <p:tags r:id="rId2"/>
            </p:custDataLst>
          </p:nvPr>
        </p:nvSpPr>
        <p:spPr>
          <a:xfrm>
            <a:off x="426076" y="1781077"/>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3"/>
            </p:custDataLst>
          </p:nvPr>
        </p:nvSpPr>
        <p:spPr>
          <a:xfrm>
            <a:off x="344294" y="197403"/>
            <a:ext cx="11021698" cy="1569660"/>
          </a:xfrm>
          <a:prstGeom prst="rect">
            <a:avLst/>
          </a:prstGeom>
        </p:spPr>
        <p:txBody>
          <a:bodyPr wrap="square">
            <a:spAutoFit/>
          </a:bodyPr>
          <a:lstStyle/>
          <a:p>
            <a:r>
              <a:rPr lang="fr-CA" sz="4800" b="1" dirty="0">
                <a:solidFill>
                  <a:srgbClr val="3B6979"/>
                </a:solidFill>
                <a:latin typeface="Arial" panose="020B0604020202020204" pitchFamily="34" charset="0"/>
                <a:cs typeface="Arial" panose="020B0604020202020204" pitchFamily="34" charset="0"/>
              </a:rPr>
              <a:t>Importance d’actions bienveillantes à plusieurs niveaux</a:t>
            </a:r>
          </a:p>
        </p:txBody>
      </p:sp>
      <p:sp>
        <p:nvSpPr>
          <p:cNvPr id="5" name="Rectangle 4">
            <a:extLst>
              <a:ext uri="{FF2B5EF4-FFF2-40B4-BE49-F238E27FC236}">
                <a16:creationId xmlns:a16="http://schemas.microsoft.com/office/drawing/2014/main" id="{507B88B1-3448-460F-8275-2468273D3B54}"/>
              </a:ext>
            </a:extLst>
          </p:cNvPr>
          <p:cNvSpPr/>
          <p:nvPr>
            <p:custDataLst>
              <p:tags r:id="rId4"/>
            </p:custDataLst>
          </p:nvPr>
        </p:nvSpPr>
        <p:spPr>
          <a:xfrm>
            <a:off x="420547" y="2087243"/>
            <a:ext cx="8383834" cy="400110"/>
          </a:xfrm>
          <a:prstGeom prst="rect">
            <a:avLst/>
          </a:prstGeom>
          <a:solidFill>
            <a:srgbClr val="538234"/>
          </a:solidFill>
        </p:spPr>
        <p:txBody>
          <a:bodyPr wrap="none">
            <a:spAutoFit/>
          </a:bodyPr>
          <a:lstStyle/>
          <a:p>
            <a:pPr algn="ctr"/>
            <a:r>
              <a:rPr lang="fr-CA" sz="2000" b="1" dirty="0">
                <a:solidFill>
                  <a:srgbClr val="DBE6F5"/>
                </a:solidFill>
              </a:rPr>
              <a:t>Exemples d’actions sur le milieu d’enseignement favorable à la santé mentale</a:t>
            </a:r>
          </a:p>
        </p:txBody>
      </p:sp>
      <p:sp>
        <p:nvSpPr>
          <p:cNvPr id="19" name="Rectangle : coins arrondis 18">
            <a:extLst>
              <a:ext uri="{FF2B5EF4-FFF2-40B4-BE49-F238E27FC236}">
                <a16:creationId xmlns:a16="http://schemas.microsoft.com/office/drawing/2014/main" id="{B6E65EC2-08CA-46E4-850A-36495B791A65}"/>
              </a:ext>
            </a:extLst>
          </p:cNvPr>
          <p:cNvSpPr/>
          <p:nvPr>
            <p:custDataLst>
              <p:tags r:id="rId5"/>
            </p:custDataLst>
          </p:nvPr>
        </p:nvSpPr>
        <p:spPr>
          <a:xfrm>
            <a:off x="420547" y="2736786"/>
            <a:ext cx="5869949" cy="3791014"/>
          </a:xfrm>
          <a:prstGeom prst="roundRect">
            <a:avLst>
              <a:gd name="adj" fmla="val 14338"/>
            </a:avLst>
          </a:prstGeom>
          <a:noFill/>
          <a:ln w="47625">
            <a:solidFill>
              <a:srgbClr val="3B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a:extLst>
              <a:ext uri="{FF2B5EF4-FFF2-40B4-BE49-F238E27FC236}">
                <a16:creationId xmlns:a16="http://schemas.microsoft.com/office/drawing/2014/main" id="{676024DF-A813-4818-AD13-26B73465CFC0}"/>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6160657" y="3663174"/>
            <a:ext cx="259678" cy="256768"/>
          </a:xfrm>
          <a:prstGeom prst="rect">
            <a:avLst/>
          </a:prstGeom>
        </p:spPr>
      </p:pic>
      <p:pic>
        <p:nvPicPr>
          <p:cNvPr id="21" name="Image 20">
            <a:extLst>
              <a:ext uri="{FF2B5EF4-FFF2-40B4-BE49-F238E27FC236}">
                <a16:creationId xmlns:a16="http://schemas.microsoft.com/office/drawing/2014/main" id="{27AA9E16-C937-459B-A865-BCE460B246FD}"/>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6160657" y="3300616"/>
            <a:ext cx="259678" cy="256768"/>
          </a:xfrm>
          <a:prstGeom prst="rect">
            <a:avLst/>
          </a:prstGeom>
        </p:spPr>
      </p:pic>
      <p:sp>
        <p:nvSpPr>
          <p:cNvPr id="11" name="Espace réservé du numéro de diapositive 10">
            <a:extLst>
              <a:ext uri="{FF2B5EF4-FFF2-40B4-BE49-F238E27FC236}">
                <a16:creationId xmlns:a16="http://schemas.microsoft.com/office/drawing/2014/main" id="{AFC01FA5-BF9F-5FD6-B9B0-E28043D57EE7}"/>
              </a:ext>
            </a:extLst>
          </p:cNvPr>
          <p:cNvSpPr>
            <a:spLocks noGrp="1"/>
          </p:cNvSpPr>
          <p:nvPr>
            <p:ph type="sldNum" sz="quarter" idx="12"/>
            <p:custDataLst>
              <p:tags r:id="rId8"/>
            </p:custDataLst>
          </p:nvPr>
        </p:nvSpPr>
        <p:spPr>
          <a:xfrm>
            <a:off x="9345706" y="6374204"/>
            <a:ext cx="2743200" cy="365125"/>
          </a:xfrm>
        </p:spPr>
        <p:txBody>
          <a:bodyPr/>
          <a:lstStyle/>
          <a:p>
            <a:fld id="{39B438FF-62CE-4504-ADA6-C6B9AA76A37A}" type="slidenum">
              <a:rPr lang="fr-CA" smtClean="0"/>
              <a:t>18</a:t>
            </a:fld>
            <a:endParaRPr lang="fr-CA" dirty="0"/>
          </a:p>
        </p:txBody>
      </p:sp>
      <p:pic>
        <p:nvPicPr>
          <p:cNvPr id="4" name="Picture 3">
            <a:extLst>
              <a:ext uri="{FF2B5EF4-FFF2-40B4-BE49-F238E27FC236}">
                <a16:creationId xmlns:a16="http://schemas.microsoft.com/office/drawing/2014/main" id="{2D09B215-56D5-C644-71F7-4A5C40FE6191}"/>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30628" y="2653290"/>
            <a:ext cx="5558278" cy="3237504"/>
          </a:xfrm>
          <a:prstGeom prst="rect">
            <a:avLst/>
          </a:prstGeom>
          <a:ln w="76200">
            <a:noFill/>
          </a:ln>
        </p:spPr>
      </p:pic>
    </p:spTree>
    <p:extLst>
      <p:ext uri="{BB962C8B-B14F-4D97-AF65-F5344CB8AC3E}">
        <p14:creationId xmlns:p14="http://schemas.microsoft.com/office/powerpoint/2010/main" val="3566978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20DBB60-11B4-4C4C-98F7-1184DB130B9F}"/>
              </a:ext>
            </a:extLst>
          </p:cNvPr>
          <p:cNvSpPr txBox="1"/>
          <p:nvPr>
            <p:custDataLst>
              <p:tags r:id="rId1"/>
            </p:custDataLst>
          </p:nvPr>
        </p:nvSpPr>
        <p:spPr>
          <a:xfrm>
            <a:off x="550289" y="2653664"/>
            <a:ext cx="5111084" cy="1731243"/>
          </a:xfrm>
          <a:prstGeom prst="rect">
            <a:avLst/>
          </a:prstGeom>
          <a:noFill/>
        </p:spPr>
        <p:txBody>
          <a:bodyPr wrap="square">
            <a:spAutoFit/>
          </a:bodyPr>
          <a:lstStyle/>
          <a:p>
            <a:pPr marL="285750" indent="-285750">
              <a:buBlip>
                <a:blip r:embed="rId10"/>
              </a:buBlip>
            </a:pPr>
            <a:endParaRPr lang="fr-CA" sz="1650" b="1" dirty="0">
              <a:solidFill>
                <a:srgbClr val="3B6979"/>
              </a:solidFill>
              <a:latin typeface="Arial "/>
              <a:cs typeface="Arial" panose="020B0604020202020204" pitchFamily="34" charset="0"/>
            </a:endParaRPr>
          </a:p>
          <a:p>
            <a:pPr marL="285750" indent="-285750">
              <a:spcAft>
                <a:spcPts val="1200"/>
              </a:spcAft>
              <a:buBlip>
                <a:blip r:embed="rId10"/>
              </a:buBlip>
            </a:pPr>
            <a:r>
              <a:rPr lang="fr-CA" sz="1400" dirty="0">
                <a:latin typeface="Arial "/>
              </a:rPr>
              <a:t>Développer des réseaux de pair-</a:t>
            </a:r>
            <a:r>
              <a:rPr lang="fr-CA" sz="1400" dirty="0" err="1">
                <a:latin typeface="Arial "/>
              </a:rPr>
              <a:t>aidance</a:t>
            </a:r>
            <a:r>
              <a:rPr lang="fr-CA" sz="1400" dirty="0">
                <a:latin typeface="Arial "/>
              </a:rPr>
              <a:t> (pour et par les personnes étudiantes) ou de sentinelles </a:t>
            </a:r>
          </a:p>
          <a:p>
            <a:pPr marL="285750" indent="-285750">
              <a:spcAft>
                <a:spcPts val="1200"/>
              </a:spcAft>
              <a:buBlip>
                <a:blip r:embed="rId10"/>
              </a:buBlip>
            </a:pPr>
            <a:r>
              <a:rPr lang="fr-CA" sz="1400" dirty="0">
                <a:latin typeface="Arial "/>
              </a:rPr>
              <a:t>Développer des programmes de mentorat pour les personnes étudiantes internationales</a:t>
            </a:r>
          </a:p>
          <a:p>
            <a:pPr marL="285750" indent="-285750">
              <a:spcAft>
                <a:spcPts val="1200"/>
              </a:spcAft>
              <a:buBlip>
                <a:blip r:embed="rId10"/>
              </a:buBlip>
            </a:pPr>
            <a:r>
              <a:rPr lang="fr-CA" sz="1400" dirty="0">
                <a:latin typeface="Arial "/>
              </a:rPr>
              <a:t>...</a:t>
            </a:r>
            <a:r>
              <a:rPr lang="fr-CA" sz="1400" b="1" dirty="0">
                <a:latin typeface="Arial "/>
              </a:rPr>
              <a:t>et vos exemples d’actions?</a:t>
            </a:r>
          </a:p>
        </p:txBody>
      </p:sp>
      <p:sp>
        <p:nvSpPr>
          <p:cNvPr id="7" name="Rectangle : coins arrondis 6">
            <a:extLst>
              <a:ext uri="{FF2B5EF4-FFF2-40B4-BE49-F238E27FC236}">
                <a16:creationId xmlns:a16="http://schemas.microsoft.com/office/drawing/2014/main" id="{429E5075-C7F6-4B95-A3DF-969D2434759C}"/>
              </a:ext>
            </a:extLst>
          </p:cNvPr>
          <p:cNvSpPr/>
          <p:nvPr>
            <p:custDataLst>
              <p:tags r:id="rId2"/>
            </p:custDataLst>
          </p:nvPr>
        </p:nvSpPr>
        <p:spPr>
          <a:xfrm>
            <a:off x="426076" y="1781077"/>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3"/>
            </p:custDataLst>
          </p:nvPr>
        </p:nvSpPr>
        <p:spPr>
          <a:xfrm>
            <a:off x="344294" y="197403"/>
            <a:ext cx="11021698" cy="1569660"/>
          </a:xfrm>
          <a:prstGeom prst="rect">
            <a:avLst/>
          </a:prstGeom>
        </p:spPr>
        <p:txBody>
          <a:bodyPr wrap="square">
            <a:spAutoFit/>
          </a:bodyPr>
          <a:lstStyle/>
          <a:p>
            <a:r>
              <a:rPr lang="fr-CA" sz="4800" b="1" dirty="0">
                <a:solidFill>
                  <a:srgbClr val="3B6979"/>
                </a:solidFill>
                <a:latin typeface="Arial" panose="020B0604020202020204" pitchFamily="34" charset="0"/>
                <a:cs typeface="Arial" panose="020B0604020202020204" pitchFamily="34" charset="0"/>
              </a:rPr>
              <a:t>Importance d’actions bienveillantes à plusieurs niveaux</a:t>
            </a:r>
          </a:p>
        </p:txBody>
      </p:sp>
      <p:sp>
        <p:nvSpPr>
          <p:cNvPr id="5" name="Rectangle 4">
            <a:extLst>
              <a:ext uri="{FF2B5EF4-FFF2-40B4-BE49-F238E27FC236}">
                <a16:creationId xmlns:a16="http://schemas.microsoft.com/office/drawing/2014/main" id="{507B88B1-3448-460F-8275-2468273D3B54}"/>
              </a:ext>
            </a:extLst>
          </p:cNvPr>
          <p:cNvSpPr/>
          <p:nvPr>
            <p:custDataLst>
              <p:tags r:id="rId4"/>
            </p:custDataLst>
          </p:nvPr>
        </p:nvSpPr>
        <p:spPr>
          <a:xfrm>
            <a:off x="426076" y="2087430"/>
            <a:ext cx="5857116" cy="400110"/>
          </a:xfrm>
          <a:prstGeom prst="rect">
            <a:avLst/>
          </a:prstGeom>
          <a:solidFill>
            <a:srgbClr val="337ABB"/>
          </a:solidFill>
          <a:ln>
            <a:solidFill>
              <a:srgbClr val="337ABB"/>
            </a:solidFill>
          </a:ln>
        </p:spPr>
        <p:txBody>
          <a:bodyPr wrap="none">
            <a:spAutoFit/>
          </a:bodyPr>
          <a:lstStyle/>
          <a:p>
            <a:pPr algn="ctr"/>
            <a:r>
              <a:rPr lang="fr-CA" sz="2000" b="1" dirty="0">
                <a:solidFill>
                  <a:srgbClr val="DBE6F5"/>
                </a:solidFill>
              </a:rPr>
              <a:t>Exemples d’actions sur les relations interpersonnelles</a:t>
            </a:r>
          </a:p>
        </p:txBody>
      </p:sp>
      <p:sp>
        <p:nvSpPr>
          <p:cNvPr id="19" name="Rectangle : coins arrondis 18">
            <a:extLst>
              <a:ext uri="{FF2B5EF4-FFF2-40B4-BE49-F238E27FC236}">
                <a16:creationId xmlns:a16="http://schemas.microsoft.com/office/drawing/2014/main" id="{B6E65EC2-08CA-46E4-850A-36495B791A65}"/>
              </a:ext>
            </a:extLst>
          </p:cNvPr>
          <p:cNvSpPr/>
          <p:nvPr>
            <p:custDataLst>
              <p:tags r:id="rId5"/>
            </p:custDataLst>
          </p:nvPr>
        </p:nvSpPr>
        <p:spPr>
          <a:xfrm>
            <a:off x="426077" y="2726920"/>
            <a:ext cx="5669923" cy="2193443"/>
          </a:xfrm>
          <a:prstGeom prst="roundRect">
            <a:avLst>
              <a:gd name="adj" fmla="val 14338"/>
            </a:avLst>
          </a:prstGeom>
          <a:noFill/>
          <a:ln w="47625">
            <a:solidFill>
              <a:srgbClr val="3B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a:extLst>
              <a:ext uri="{FF2B5EF4-FFF2-40B4-BE49-F238E27FC236}">
                <a16:creationId xmlns:a16="http://schemas.microsoft.com/office/drawing/2014/main" id="{676024DF-A813-4818-AD13-26B73465CFC0}"/>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5137211" y="4791979"/>
            <a:ext cx="259678" cy="256768"/>
          </a:xfrm>
          <a:prstGeom prst="rect">
            <a:avLst/>
          </a:prstGeom>
        </p:spPr>
      </p:pic>
      <p:pic>
        <p:nvPicPr>
          <p:cNvPr id="21" name="Image 20">
            <a:extLst>
              <a:ext uri="{FF2B5EF4-FFF2-40B4-BE49-F238E27FC236}">
                <a16:creationId xmlns:a16="http://schemas.microsoft.com/office/drawing/2014/main" id="{27AA9E16-C937-459B-A865-BCE460B246FD}"/>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5447690" y="4791979"/>
            <a:ext cx="259678" cy="256768"/>
          </a:xfrm>
          <a:prstGeom prst="rect">
            <a:avLst/>
          </a:prstGeom>
        </p:spPr>
      </p:pic>
      <p:sp>
        <p:nvSpPr>
          <p:cNvPr id="11" name="Espace réservé du numéro de diapositive 10">
            <a:extLst>
              <a:ext uri="{FF2B5EF4-FFF2-40B4-BE49-F238E27FC236}">
                <a16:creationId xmlns:a16="http://schemas.microsoft.com/office/drawing/2014/main" id="{AFC01FA5-BF9F-5FD6-B9B0-E28043D57EE7}"/>
              </a:ext>
            </a:extLst>
          </p:cNvPr>
          <p:cNvSpPr>
            <a:spLocks noGrp="1"/>
          </p:cNvSpPr>
          <p:nvPr>
            <p:ph type="sldNum" sz="quarter" idx="12"/>
            <p:custDataLst>
              <p:tags r:id="rId8"/>
            </p:custDataLst>
          </p:nvPr>
        </p:nvSpPr>
        <p:spPr>
          <a:xfrm>
            <a:off x="9345706" y="6374204"/>
            <a:ext cx="2743200" cy="365125"/>
          </a:xfrm>
        </p:spPr>
        <p:txBody>
          <a:bodyPr/>
          <a:lstStyle/>
          <a:p>
            <a:fld id="{39B438FF-62CE-4504-ADA6-C6B9AA76A37A}" type="slidenum">
              <a:rPr lang="fr-CA" smtClean="0"/>
              <a:t>19</a:t>
            </a:fld>
            <a:endParaRPr lang="fr-CA" dirty="0"/>
          </a:p>
        </p:txBody>
      </p:sp>
      <p:pic>
        <p:nvPicPr>
          <p:cNvPr id="2" name="Picture 3">
            <a:extLst>
              <a:ext uri="{FF2B5EF4-FFF2-40B4-BE49-F238E27FC236}">
                <a16:creationId xmlns:a16="http://schemas.microsoft.com/office/drawing/2014/main" id="{849705DB-BBCF-26C3-0BED-1FD57F43FD0B}"/>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407404" y="2377342"/>
            <a:ext cx="5558278" cy="3237504"/>
          </a:xfrm>
          <a:prstGeom prst="rect">
            <a:avLst/>
          </a:prstGeom>
          <a:ln w="76200">
            <a:noFill/>
          </a:ln>
        </p:spPr>
      </p:pic>
    </p:spTree>
    <p:extLst>
      <p:ext uri="{BB962C8B-B14F-4D97-AF65-F5344CB8AC3E}">
        <p14:creationId xmlns:p14="http://schemas.microsoft.com/office/powerpoint/2010/main" val="1182165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1BFE4">
            <a:alpha val="33000"/>
          </a:srgbClr>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68FFB79-4071-4426-8B75-3E6AF6AE74C5}"/>
              </a:ext>
            </a:extLst>
          </p:cNvPr>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364694" y="2185687"/>
            <a:ext cx="698051" cy="690230"/>
          </a:xfrm>
          <a:prstGeom prst="rect">
            <a:avLst/>
          </a:prstGeom>
        </p:spPr>
      </p:pic>
      <p:sp>
        <p:nvSpPr>
          <p:cNvPr id="3" name="Espace réservé du contenu 2">
            <a:extLst>
              <a:ext uri="{FF2B5EF4-FFF2-40B4-BE49-F238E27FC236}">
                <a16:creationId xmlns:a16="http://schemas.microsoft.com/office/drawing/2014/main" id="{CFF00ED1-45E2-4E8C-A5C9-57B2B99F96EB}"/>
              </a:ext>
            </a:extLst>
          </p:cNvPr>
          <p:cNvSpPr>
            <a:spLocks noGrp="1"/>
          </p:cNvSpPr>
          <p:nvPr>
            <p:ph idx="1"/>
            <p:custDataLst>
              <p:tags r:id="rId2"/>
            </p:custDataLst>
          </p:nvPr>
        </p:nvSpPr>
        <p:spPr>
          <a:xfrm>
            <a:off x="1125236" y="2151380"/>
            <a:ext cx="10785045" cy="4068446"/>
          </a:xfrm>
        </p:spPr>
        <p:txBody>
          <a:bodyPr>
            <a:normAutofit/>
          </a:bodyPr>
          <a:lstStyle/>
          <a:p>
            <a:pPr marL="0" indent="0">
              <a:lnSpc>
                <a:spcPct val="100000"/>
              </a:lnSpc>
              <a:spcAft>
                <a:spcPts val="2400"/>
              </a:spcAft>
              <a:buNone/>
            </a:pPr>
            <a:r>
              <a:rPr lang="fr-CA" sz="2400" dirty="0">
                <a:solidFill>
                  <a:srgbClr val="3B6979"/>
                </a:solidFill>
                <a:latin typeface="Arial" panose="020B0604020202020204" pitchFamily="34" charset="0"/>
                <a:cs typeface="Arial" panose="020B0604020202020204" pitchFamily="34" charset="0"/>
              </a:rPr>
              <a:t>Quelles sont les caractéristiques de cette culture de performance en milieu universitaire et comment cette dernière s’actualise-t-elle?</a:t>
            </a:r>
          </a:p>
          <a:p>
            <a:pPr marL="0" indent="0">
              <a:lnSpc>
                <a:spcPct val="100000"/>
              </a:lnSpc>
              <a:spcAft>
                <a:spcPts val="2400"/>
              </a:spcAft>
              <a:buNone/>
            </a:pPr>
            <a:r>
              <a:rPr lang="fr-CA" sz="2400" dirty="0">
                <a:solidFill>
                  <a:srgbClr val="3B6979"/>
                </a:solidFill>
                <a:latin typeface="Arial" panose="020B0604020202020204" pitchFamily="34" charset="0"/>
                <a:cs typeface="Arial" panose="020B0604020202020204" pitchFamily="34" charset="0"/>
              </a:rPr>
              <a:t>Quels sont les enjeux que cette culture peut entrainer?</a:t>
            </a:r>
          </a:p>
          <a:p>
            <a:pPr marL="0" indent="0">
              <a:lnSpc>
                <a:spcPct val="100000"/>
              </a:lnSpc>
              <a:spcAft>
                <a:spcPts val="2400"/>
              </a:spcAft>
              <a:buNone/>
            </a:pPr>
            <a:r>
              <a:rPr lang="fr-CA" sz="2400" dirty="0">
                <a:solidFill>
                  <a:srgbClr val="3B6979"/>
                </a:solidFill>
                <a:latin typeface="Arial" panose="020B0604020202020204" pitchFamily="34" charset="0"/>
                <a:cs typeface="Arial" panose="020B0604020202020204" pitchFamily="34" charset="0"/>
              </a:rPr>
              <a:t>Pourquoi insuffler un vent de bienveillance dans cette culture tout en évitant de verser dans la complaisance?  </a:t>
            </a:r>
          </a:p>
          <a:p>
            <a:pPr marL="0" indent="0">
              <a:lnSpc>
                <a:spcPct val="100000"/>
              </a:lnSpc>
              <a:spcAft>
                <a:spcPts val="2400"/>
              </a:spcAft>
              <a:buNone/>
            </a:pPr>
            <a:r>
              <a:rPr lang="fr-CA" sz="2400" dirty="0">
                <a:solidFill>
                  <a:srgbClr val="3B6979"/>
                </a:solidFill>
                <a:latin typeface="Arial" panose="020B0604020202020204" pitchFamily="34" charset="0"/>
                <a:cs typeface="Arial" panose="020B0604020202020204" pitchFamily="34" charset="0"/>
              </a:rPr>
              <a:t>Comment contribuer à une culture universitaire davantage bienveillante?</a:t>
            </a:r>
            <a:endParaRPr lang="fr-CA" sz="1800" dirty="0">
              <a:solidFill>
                <a:schemeClr val="tx1"/>
              </a:solidFill>
              <a:latin typeface="Arial" panose="020B0604020202020204" pitchFamily="34" charset="0"/>
              <a:cs typeface="Arial" panose="020B0604020202020204" pitchFamily="34" charset="0"/>
            </a:endParaRPr>
          </a:p>
        </p:txBody>
      </p:sp>
      <p:sp>
        <p:nvSpPr>
          <p:cNvPr id="15" name="Rectangle : coins arrondis 14">
            <a:extLst>
              <a:ext uri="{FF2B5EF4-FFF2-40B4-BE49-F238E27FC236}">
                <a16:creationId xmlns:a16="http://schemas.microsoft.com/office/drawing/2014/main" id="{91B44EBC-87EB-4391-92B3-50606242AD87}"/>
              </a:ext>
            </a:extLst>
          </p:cNvPr>
          <p:cNvSpPr/>
          <p:nvPr>
            <p:custDataLst>
              <p:tags r:id="rId3"/>
            </p:custDataLst>
          </p:nvPr>
        </p:nvSpPr>
        <p:spPr>
          <a:xfrm>
            <a:off x="419681" y="1188229"/>
            <a:ext cx="3879904" cy="157343"/>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que 11" descr="Mille">
            <a:extLst>
              <a:ext uri="{FF2B5EF4-FFF2-40B4-BE49-F238E27FC236}">
                <a16:creationId xmlns:a16="http://schemas.microsoft.com/office/drawing/2014/main" id="{0929B874-57F4-4553-B936-1328D592D4F6}"/>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65404" y="-104106"/>
            <a:ext cx="1661902" cy="1661902"/>
          </a:xfrm>
          <a:prstGeom prst="rect">
            <a:avLst/>
          </a:prstGeom>
        </p:spPr>
      </p:pic>
      <p:pic>
        <p:nvPicPr>
          <p:cNvPr id="17" name="Image 16">
            <a:extLst>
              <a:ext uri="{FF2B5EF4-FFF2-40B4-BE49-F238E27FC236}">
                <a16:creationId xmlns:a16="http://schemas.microsoft.com/office/drawing/2014/main" id="{494BA063-F031-49BA-A725-C0F81C3BEF57}"/>
              </a:ext>
            </a:extLst>
          </p:cNvPr>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370770" y="3198378"/>
            <a:ext cx="698051" cy="690230"/>
          </a:xfrm>
          <a:prstGeom prst="rect">
            <a:avLst/>
          </a:prstGeom>
        </p:spPr>
      </p:pic>
      <p:pic>
        <p:nvPicPr>
          <p:cNvPr id="18" name="Image 17">
            <a:extLst>
              <a:ext uri="{FF2B5EF4-FFF2-40B4-BE49-F238E27FC236}">
                <a16:creationId xmlns:a16="http://schemas.microsoft.com/office/drawing/2014/main" id="{1AF4534A-6791-4365-A078-DC51C4769639}"/>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364694" y="4211069"/>
            <a:ext cx="698051" cy="690230"/>
          </a:xfrm>
          <a:prstGeom prst="rect">
            <a:avLst/>
          </a:prstGeom>
        </p:spPr>
      </p:pic>
      <p:sp>
        <p:nvSpPr>
          <p:cNvPr id="14" name="Rectangle 13">
            <a:extLst>
              <a:ext uri="{FF2B5EF4-FFF2-40B4-BE49-F238E27FC236}">
                <a16:creationId xmlns:a16="http://schemas.microsoft.com/office/drawing/2014/main" id="{AA42FBFF-D9B5-4555-B840-A82ADA1277B6}"/>
              </a:ext>
            </a:extLst>
          </p:cNvPr>
          <p:cNvSpPr/>
          <p:nvPr>
            <p:custDataLst>
              <p:tags r:id="rId7"/>
            </p:custDataLst>
          </p:nvPr>
        </p:nvSpPr>
        <p:spPr>
          <a:xfrm>
            <a:off x="446626" y="2264008"/>
            <a:ext cx="534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01</a:t>
            </a:r>
            <a:endParaRPr kumimoji="0" lang="fr-CA" sz="24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65684A8F-0A39-40E2-898C-6CFA60B1BFA8}"/>
              </a:ext>
            </a:extLst>
          </p:cNvPr>
          <p:cNvSpPr/>
          <p:nvPr>
            <p:custDataLst>
              <p:tags r:id="rId8"/>
            </p:custDataLst>
          </p:nvPr>
        </p:nvSpPr>
        <p:spPr>
          <a:xfrm>
            <a:off x="475807" y="3332504"/>
            <a:ext cx="534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02</a:t>
            </a:r>
            <a:endParaRPr kumimoji="0" lang="fr-CA" sz="24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80EA8F37-8800-4272-A852-86A608259BED}"/>
              </a:ext>
            </a:extLst>
          </p:cNvPr>
          <p:cNvSpPr/>
          <p:nvPr>
            <p:custDataLst>
              <p:tags r:id="rId9"/>
            </p:custDataLst>
          </p:nvPr>
        </p:nvSpPr>
        <p:spPr>
          <a:xfrm>
            <a:off x="422840" y="4361889"/>
            <a:ext cx="534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03</a:t>
            </a:r>
            <a:endParaRPr kumimoji="0" lang="fr-CA" sz="24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191E7268-1B09-44DE-AC33-14179825C339}"/>
              </a:ext>
            </a:extLst>
          </p:cNvPr>
          <p:cNvSpPr/>
          <p:nvPr>
            <p:custDataLst>
              <p:tags r:id="rId10"/>
            </p:custDataLst>
          </p:nvPr>
        </p:nvSpPr>
        <p:spPr>
          <a:xfrm>
            <a:off x="1582620" y="2961588"/>
            <a:ext cx="834136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ZoneTexte 5">
            <a:extLst>
              <a:ext uri="{FF2B5EF4-FFF2-40B4-BE49-F238E27FC236}">
                <a16:creationId xmlns:a16="http://schemas.microsoft.com/office/drawing/2014/main" id="{AD1D568D-6ED7-19EC-77FD-7881C9FFED87}"/>
              </a:ext>
            </a:extLst>
          </p:cNvPr>
          <p:cNvSpPr txBox="1"/>
          <p:nvPr>
            <p:custDataLst>
              <p:tags r:id="rId11"/>
            </p:custDataLst>
          </p:nvPr>
        </p:nvSpPr>
        <p:spPr>
          <a:xfrm>
            <a:off x="364694" y="357232"/>
            <a:ext cx="77711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Cibles de la conférence</a:t>
            </a:r>
          </a:p>
        </p:txBody>
      </p:sp>
      <p:sp>
        <p:nvSpPr>
          <p:cNvPr id="2" name="Espace réservé du numéro de diapositive 1">
            <a:extLst>
              <a:ext uri="{FF2B5EF4-FFF2-40B4-BE49-F238E27FC236}">
                <a16:creationId xmlns:a16="http://schemas.microsoft.com/office/drawing/2014/main" id="{BCD6D3E8-5377-B8B4-6F47-6FBE7CF3FD03}"/>
              </a:ext>
            </a:extLst>
          </p:cNvPr>
          <p:cNvSpPr>
            <a:spLocks noGrp="1"/>
          </p:cNvSpPr>
          <p:nvPr>
            <p:ph type="sldNum" sz="quarter" idx="12"/>
            <p:custDataLst>
              <p:tags r:id="rId12"/>
            </p:custDataLst>
          </p:nvPr>
        </p:nvSpPr>
        <p:spPr>
          <a:xfrm>
            <a:off x="9223496" y="6350691"/>
            <a:ext cx="2743200" cy="365125"/>
          </a:xfrm>
        </p:spPr>
        <p:txBody>
          <a:bodyPr/>
          <a:lstStyle/>
          <a:p>
            <a:fld id="{39B438FF-62CE-4504-ADA6-C6B9AA76A37A}" type="slidenum">
              <a:rPr lang="fr-CA" smtClean="0"/>
              <a:t>2</a:t>
            </a:fld>
            <a:endParaRPr lang="fr-CA" dirty="0"/>
          </a:p>
        </p:txBody>
      </p:sp>
      <p:sp>
        <p:nvSpPr>
          <p:cNvPr id="5" name="ZoneTexte 4">
            <a:extLst>
              <a:ext uri="{FF2B5EF4-FFF2-40B4-BE49-F238E27FC236}">
                <a16:creationId xmlns:a16="http://schemas.microsoft.com/office/drawing/2014/main" id="{311A6179-EC22-C90C-1709-E51FB44B8DB9}"/>
              </a:ext>
            </a:extLst>
          </p:cNvPr>
          <p:cNvSpPr txBox="1"/>
          <p:nvPr>
            <p:custDataLst>
              <p:tags r:id="rId13"/>
            </p:custDataLst>
          </p:nvPr>
        </p:nvSpPr>
        <p:spPr>
          <a:xfrm>
            <a:off x="419680" y="1535027"/>
            <a:ext cx="11315119" cy="369332"/>
          </a:xfrm>
          <a:prstGeom prst="rect">
            <a:avLst/>
          </a:prstGeom>
          <a:solidFill>
            <a:srgbClr val="A1BFE4"/>
          </a:solidFill>
        </p:spPr>
        <p:txBody>
          <a:bodyPr wrap="square">
            <a:spAutoFit/>
          </a:bodyPr>
          <a:lstStyle/>
          <a:p>
            <a:r>
              <a:rPr lang="fr-CA" b="1" dirty="0">
                <a:latin typeface="Arial" panose="020B0604020202020204" pitchFamily="34" charset="0"/>
                <a:cs typeface="Arial" panose="020B0604020202020204" pitchFamily="34" charset="0"/>
              </a:rPr>
              <a:t>I</a:t>
            </a:r>
            <a:r>
              <a:rPr lang="fr-CA" sz="1800" b="1" dirty="0">
                <a:latin typeface="Arial" panose="020B0604020202020204" pitchFamily="34" charset="0"/>
                <a:cs typeface="Arial" panose="020B0604020202020204" pitchFamily="34" charset="0"/>
              </a:rPr>
              <a:t>nspirer l’action pour </a:t>
            </a:r>
            <a:r>
              <a:rPr lang="fr-CA" b="1" dirty="0">
                <a:latin typeface="Arial" panose="020B0604020202020204" pitchFamily="34" charset="0"/>
                <a:cs typeface="Arial" panose="020B0604020202020204" pitchFamily="34" charset="0"/>
              </a:rPr>
              <a:t>insuffler un vent de bienveillance dans une culture universitaire de performance</a:t>
            </a:r>
            <a:endParaRPr lang="fr-CA" sz="2000" b="1"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0E12B753-9F30-EB9B-5102-9198ACDFE108}"/>
              </a:ext>
            </a:extLst>
          </p:cNvPr>
          <p:cNvPicPr>
            <a:picLocks noChangeAspect="1"/>
          </p:cNvPicPr>
          <p:nvPr>
            <p:custDataLst>
              <p:tags r:id="rId14"/>
            </p:custDataLst>
          </p:nvPr>
        </p:nvPicPr>
        <p:blipFill>
          <a:blip r:embed="rId17">
            <a:extLst>
              <a:ext uri="{28A0092B-C50C-407E-A947-70E740481C1C}">
                <a14:useLocalDpi xmlns:a14="http://schemas.microsoft.com/office/drawing/2010/main" val="0"/>
              </a:ext>
            </a:extLst>
          </a:blip>
          <a:stretch>
            <a:fillRect/>
          </a:stretch>
        </p:blipFill>
        <p:spPr>
          <a:xfrm>
            <a:off x="364694" y="5223760"/>
            <a:ext cx="698051" cy="690230"/>
          </a:xfrm>
          <a:prstGeom prst="rect">
            <a:avLst/>
          </a:prstGeom>
        </p:spPr>
      </p:pic>
      <p:sp>
        <p:nvSpPr>
          <p:cNvPr id="8" name="Rectangle 7">
            <a:extLst>
              <a:ext uri="{FF2B5EF4-FFF2-40B4-BE49-F238E27FC236}">
                <a16:creationId xmlns:a16="http://schemas.microsoft.com/office/drawing/2014/main" id="{A78BBFBC-2E2B-7FDA-133E-325A4C4AF5A2}"/>
              </a:ext>
            </a:extLst>
          </p:cNvPr>
          <p:cNvSpPr/>
          <p:nvPr>
            <p:custDataLst>
              <p:tags r:id="rId15"/>
            </p:custDataLst>
          </p:nvPr>
        </p:nvSpPr>
        <p:spPr>
          <a:xfrm>
            <a:off x="446626" y="5338042"/>
            <a:ext cx="534186"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04</a:t>
            </a:r>
            <a:endParaRPr kumimoji="0" lang="fr-CA" sz="24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6567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20DBB60-11B4-4C4C-98F7-1184DB130B9F}"/>
              </a:ext>
            </a:extLst>
          </p:cNvPr>
          <p:cNvSpPr txBox="1"/>
          <p:nvPr>
            <p:custDataLst>
              <p:tags r:id="rId1"/>
            </p:custDataLst>
          </p:nvPr>
        </p:nvSpPr>
        <p:spPr>
          <a:xfrm>
            <a:off x="520583" y="2685243"/>
            <a:ext cx="5297990" cy="2092881"/>
          </a:xfrm>
          <a:prstGeom prst="rect">
            <a:avLst/>
          </a:prstGeom>
          <a:noFill/>
        </p:spPr>
        <p:txBody>
          <a:bodyPr wrap="square">
            <a:spAutoFit/>
          </a:bodyPr>
          <a:lstStyle/>
          <a:p>
            <a:pPr algn="ctr"/>
            <a:endParaRPr lang="fr-CA" sz="1800" b="1" dirty="0"/>
          </a:p>
          <a:p>
            <a:pPr marL="285750" indent="-285750">
              <a:buBlip>
                <a:blip r:embed="rId10"/>
              </a:buBlip>
            </a:pPr>
            <a:r>
              <a:rPr lang="fr-CA" sz="1400" dirty="0">
                <a:latin typeface="Arial "/>
              </a:rPr>
              <a:t>Offrir des cours sur la santé mentale dans le cadre des programmes d’études</a:t>
            </a:r>
          </a:p>
          <a:p>
            <a:pPr marL="285750" indent="-285750">
              <a:buBlip>
                <a:blip r:embed="rId10"/>
              </a:buBlip>
            </a:pPr>
            <a:endParaRPr lang="fr-CA" sz="1400" dirty="0">
              <a:latin typeface="Arial "/>
            </a:endParaRPr>
          </a:p>
          <a:p>
            <a:pPr marL="285750" indent="-285750">
              <a:buBlip>
                <a:blip r:embed="rId10"/>
              </a:buBlip>
            </a:pPr>
            <a:r>
              <a:rPr lang="fr-CA" sz="1400" dirty="0">
                <a:latin typeface="Arial "/>
              </a:rPr>
              <a:t>Offrir des programmes ou ateliers visant le développement des compétences socio-émotionnelles (ex.: autoréguler ses émotions, gérer son stress, s’estimer, etc.)</a:t>
            </a:r>
          </a:p>
          <a:p>
            <a:pPr marL="285750" indent="-285750">
              <a:buBlip>
                <a:blip r:embed="rId10"/>
              </a:buBlip>
            </a:pPr>
            <a:endParaRPr lang="fr-CA" sz="1400" dirty="0">
              <a:latin typeface="Arial "/>
            </a:endParaRPr>
          </a:p>
          <a:p>
            <a:pPr marL="285750" indent="-285750">
              <a:buBlip>
                <a:blip r:embed="rId10"/>
              </a:buBlip>
            </a:pPr>
            <a:r>
              <a:rPr lang="fr-CA" sz="1400" b="1" dirty="0">
                <a:latin typeface="Arial "/>
              </a:rPr>
              <a:t>...et vos exemples d’actions?</a:t>
            </a:r>
          </a:p>
        </p:txBody>
      </p:sp>
      <p:sp>
        <p:nvSpPr>
          <p:cNvPr id="7" name="Rectangle : coins arrondis 6">
            <a:extLst>
              <a:ext uri="{FF2B5EF4-FFF2-40B4-BE49-F238E27FC236}">
                <a16:creationId xmlns:a16="http://schemas.microsoft.com/office/drawing/2014/main" id="{429E5075-C7F6-4B95-A3DF-969D2434759C}"/>
              </a:ext>
            </a:extLst>
          </p:cNvPr>
          <p:cNvSpPr/>
          <p:nvPr>
            <p:custDataLst>
              <p:tags r:id="rId2"/>
            </p:custDataLst>
          </p:nvPr>
        </p:nvSpPr>
        <p:spPr>
          <a:xfrm>
            <a:off x="426076" y="1781077"/>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E2F0D9"/>
              </a:solidFill>
            </a:endParaRPr>
          </a:p>
        </p:txBody>
      </p:sp>
      <p:sp>
        <p:nvSpPr>
          <p:cNvPr id="8" name="Rectangle 7">
            <a:extLst>
              <a:ext uri="{FF2B5EF4-FFF2-40B4-BE49-F238E27FC236}">
                <a16:creationId xmlns:a16="http://schemas.microsoft.com/office/drawing/2014/main" id="{664C2F28-C119-40BD-B289-159C1077682D}"/>
              </a:ext>
            </a:extLst>
          </p:cNvPr>
          <p:cNvSpPr/>
          <p:nvPr>
            <p:custDataLst>
              <p:tags r:id="rId3"/>
            </p:custDataLst>
          </p:nvPr>
        </p:nvSpPr>
        <p:spPr>
          <a:xfrm>
            <a:off x="344294" y="197403"/>
            <a:ext cx="11021698" cy="1569660"/>
          </a:xfrm>
          <a:prstGeom prst="rect">
            <a:avLst/>
          </a:prstGeom>
        </p:spPr>
        <p:txBody>
          <a:bodyPr wrap="square">
            <a:spAutoFit/>
          </a:bodyPr>
          <a:lstStyle/>
          <a:p>
            <a:r>
              <a:rPr lang="fr-CA" sz="4800" b="1" dirty="0">
                <a:solidFill>
                  <a:srgbClr val="3B6979"/>
                </a:solidFill>
                <a:latin typeface="Arial" panose="020B0604020202020204" pitchFamily="34" charset="0"/>
                <a:cs typeface="Arial" panose="020B0604020202020204" pitchFamily="34" charset="0"/>
              </a:rPr>
              <a:t>Importance d’actions bienveillantes à plusieurs niveaux</a:t>
            </a:r>
          </a:p>
        </p:txBody>
      </p:sp>
      <p:sp>
        <p:nvSpPr>
          <p:cNvPr id="5" name="Rectangle 4">
            <a:extLst>
              <a:ext uri="{FF2B5EF4-FFF2-40B4-BE49-F238E27FC236}">
                <a16:creationId xmlns:a16="http://schemas.microsoft.com/office/drawing/2014/main" id="{507B88B1-3448-460F-8275-2468273D3B54}"/>
              </a:ext>
            </a:extLst>
          </p:cNvPr>
          <p:cNvSpPr/>
          <p:nvPr>
            <p:custDataLst>
              <p:tags r:id="rId4"/>
            </p:custDataLst>
          </p:nvPr>
        </p:nvSpPr>
        <p:spPr>
          <a:xfrm>
            <a:off x="426076" y="2087430"/>
            <a:ext cx="5297989" cy="400110"/>
          </a:xfrm>
          <a:prstGeom prst="rect">
            <a:avLst/>
          </a:prstGeom>
          <a:solidFill>
            <a:srgbClr val="512574"/>
          </a:solidFill>
          <a:ln>
            <a:solidFill>
              <a:srgbClr val="C1C8CF"/>
            </a:solidFill>
          </a:ln>
        </p:spPr>
        <p:txBody>
          <a:bodyPr wrap="none">
            <a:spAutoFit/>
          </a:bodyPr>
          <a:lstStyle/>
          <a:p>
            <a:pPr algn="ctr"/>
            <a:r>
              <a:rPr lang="fr-CA" sz="2000" b="1" dirty="0">
                <a:solidFill>
                  <a:srgbClr val="DBE6F5"/>
                </a:solidFill>
              </a:rPr>
              <a:t>Exemples d’actions sur les personnes étudiantes</a:t>
            </a:r>
          </a:p>
        </p:txBody>
      </p:sp>
      <p:sp>
        <p:nvSpPr>
          <p:cNvPr id="19" name="Rectangle : coins arrondis 18">
            <a:extLst>
              <a:ext uri="{FF2B5EF4-FFF2-40B4-BE49-F238E27FC236}">
                <a16:creationId xmlns:a16="http://schemas.microsoft.com/office/drawing/2014/main" id="{B6E65EC2-08CA-46E4-850A-36495B791A65}"/>
              </a:ext>
            </a:extLst>
          </p:cNvPr>
          <p:cNvSpPr/>
          <p:nvPr>
            <p:custDataLst>
              <p:tags r:id="rId5"/>
            </p:custDataLst>
          </p:nvPr>
        </p:nvSpPr>
        <p:spPr>
          <a:xfrm>
            <a:off x="426077" y="2708702"/>
            <a:ext cx="5669923" cy="2434798"/>
          </a:xfrm>
          <a:prstGeom prst="roundRect">
            <a:avLst>
              <a:gd name="adj" fmla="val 14338"/>
            </a:avLst>
          </a:prstGeom>
          <a:noFill/>
          <a:ln w="47625">
            <a:solidFill>
              <a:srgbClr val="3B6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a:extLst>
              <a:ext uri="{FF2B5EF4-FFF2-40B4-BE49-F238E27FC236}">
                <a16:creationId xmlns:a16="http://schemas.microsoft.com/office/drawing/2014/main" id="{676024DF-A813-4818-AD13-26B73465CFC0}"/>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5240093" y="2580318"/>
            <a:ext cx="259678" cy="256768"/>
          </a:xfrm>
          <a:prstGeom prst="rect">
            <a:avLst/>
          </a:prstGeom>
        </p:spPr>
      </p:pic>
      <p:pic>
        <p:nvPicPr>
          <p:cNvPr id="21" name="Image 20">
            <a:extLst>
              <a:ext uri="{FF2B5EF4-FFF2-40B4-BE49-F238E27FC236}">
                <a16:creationId xmlns:a16="http://schemas.microsoft.com/office/drawing/2014/main" id="{27AA9E16-C937-459B-A865-BCE460B246FD}"/>
              </a:ext>
            </a:extLst>
          </p:cNvPr>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4890175" y="2573162"/>
            <a:ext cx="259678" cy="256768"/>
          </a:xfrm>
          <a:prstGeom prst="rect">
            <a:avLst/>
          </a:prstGeom>
        </p:spPr>
      </p:pic>
      <p:sp>
        <p:nvSpPr>
          <p:cNvPr id="11" name="Espace réservé du numéro de diapositive 10">
            <a:extLst>
              <a:ext uri="{FF2B5EF4-FFF2-40B4-BE49-F238E27FC236}">
                <a16:creationId xmlns:a16="http://schemas.microsoft.com/office/drawing/2014/main" id="{AFC01FA5-BF9F-5FD6-B9B0-E28043D57EE7}"/>
              </a:ext>
            </a:extLst>
          </p:cNvPr>
          <p:cNvSpPr>
            <a:spLocks noGrp="1"/>
          </p:cNvSpPr>
          <p:nvPr>
            <p:ph type="sldNum" sz="quarter" idx="12"/>
            <p:custDataLst>
              <p:tags r:id="rId8"/>
            </p:custDataLst>
          </p:nvPr>
        </p:nvSpPr>
        <p:spPr>
          <a:xfrm>
            <a:off x="9345706" y="6374204"/>
            <a:ext cx="2743200" cy="365125"/>
          </a:xfrm>
        </p:spPr>
        <p:txBody>
          <a:bodyPr/>
          <a:lstStyle/>
          <a:p>
            <a:fld id="{39B438FF-62CE-4504-ADA6-C6B9AA76A37A}" type="slidenum">
              <a:rPr lang="fr-CA" smtClean="0"/>
              <a:t>20</a:t>
            </a:fld>
            <a:endParaRPr lang="fr-CA" dirty="0"/>
          </a:p>
        </p:txBody>
      </p:sp>
      <p:pic>
        <p:nvPicPr>
          <p:cNvPr id="2" name="Picture 3">
            <a:extLst>
              <a:ext uri="{FF2B5EF4-FFF2-40B4-BE49-F238E27FC236}">
                <a16:creationId xmlns:a16="http://schemas.microsoft.com/office/drawing/2014/main" id="{1302FE86-D7C0-FBD0-0B57-0AB15E95A048}"/>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373429" y="2008068"/>
            <a:ext cx="5558278" cy="3237504"/>
          </a:xfrm>
          <a:prstGeom prst="rect">
            <a:avLst/>
          </a:prstGeom>
          <a:ln w="76200">
            <a:noFill/>
          </a:ln>
        </p:spPr>
      </p:pic>
    </p:spTree>
    <p:extLst>
      <p:ext uri="{BB962C8B-B14F-4D97-AF65-F5344CB8AC3E}">
        <p14:creationId xmlns:p14="http://schemas.microsoft.com/office/powerpoint/2010/main" val="2503448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429E5075-C7F6-4B95-A3DF-969D2434759C}"/>
              </a:ext>
            </a:extLst>
          </p:cNvPr>
          <p:cNvSpPr/>
          <p:nvPr>
            <p:custDataLst>
              <p:tags r:id="rId1"/>
            </p:custDataLst>
          </p:nvPr>
        </p:nvSpPr>
        <p:spPr>
          <a:xfrm>
            <a:off x="426076" y="1497269"/>
            <a:ext cx="5669924" cy="140229"/>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E2F0D9"/>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664C2F28-C119-40BD-B289-159C1077682D}"/>
              </a:ext>
            </a:extLst>
          </p:cNvPr>
          <p:cNvSpPr/>
          <p:nvPr>
            <p:custDataLst>
              <p:tags r:id="rId2"/>
            </p:custDataLst>
          </p:nvPr>
        </p:nvSpPr>
        <p:spPr>
          <a:xfrm>
            <a:off x="343495" y="117391"/>
            <a:ext cx="7732906"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En conclusion,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lorsque les astres s’alignent…</a:t>
            </a:r>
            <a:endParaRPr kumimoji="0" lang="fr-CA" sz="40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11" name="Espace réservé du numéro de diapositive 10">
            <a:extLst>
              <a:ext uri="{FF2B5EF4-FFF2-40B4-BE49-F238E27FC236}">
                <a16:creationId xmlns:a16="http://schemas.microsoft.com/office/drawing/2014/main" id="{AFC01FA5-BF9F-5FD6-B9B0-E28043D57EE7}"/>
              </a:ext>
            </a:extLst>
          </p:cNvPr>
          <p:cNvSpPr>
            <a:spLocks noGrp="1"/>
          </p:cNvSpPr>
          <p:nvPr>
            <p:ph type="sldNum" sz="quarter" idx="12"/>
            <p:custDataLst>
              <p:tags r:id="rId3"/>
            </p:custDataLst>
          </p:nvPr>
        </p:nvSpPr>
        <p:spPr>
          <a:xfrm>
            <a:off x="9345706" y="637420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F2BC07D-EB3D-3CE5-4142-A763D8DB6D92}"/>
              </a:ext>
            </a:extLst>
          </p:cNvPr>
          <p:cNvSpPr txBox="1"/>
          <p:nvPr>
            <p:custDataLst>
              <p:tags r:id="rId4"/>
            </p:custDataLst>
          </p:nvPr>
        </p:nvSpPr>
        <p:spPr>
          <a:xfrm>
            <a:off x="426076" y="1859750"/>
            <a:ext cx="7459025" cy="4093428"/>
          </a:xfrm>
          <a:prstGeom prst="rect">
            <a:avLst/>
          </a:prstGeom>
          <a:noFill/>
        </p:spPr>
        <p:txBody>
          <a:bodyPr wrap="square">
            <a:spAutoFit/>
          </a:bodyPr>
          <a:lstStyle/>
          <a:p>
            <a:pPr marL="285750" indent="-285750">
              <a:spcAft>
                <a:spcPts val="1800"/>
              </a:spcAft>
              <a:buBlip>
                <a:blip r:embed="rId6"/>
              </a:buBlip>
            </a:pPr>
            <a:r>
              <a:rPr lang="fr-CA" sz="1400" dirty="0">
                <a:latin typeface="Arial "/>
              </a:rPr>
              <a:t>Prise de conscience collective sur l’importance de la santé mentale dans le monde et au Québec </a:t>
            </a:r>
          </a:p>
          <a:p>
            <a:pPr marL="285750" indent="-285750">
              <a:spcAft>
                <a:spcPts val="1800"/>
              </a:spcAft>
              <a:buBlip>
                <a:blip r:embed="rId6"/>
              </a:buBlip>
            </a:pPr>
            <a:r>
              <a:rPr lang="fr-CA" sz="1400" dirty="0">
                <a:latin typeface="Arial "/>
              </a:rPr>
              <a:t>Déploiement du PASME depuis 2021 et vaste mobilisation qu’il entraîne</a:t>
            </a:r>
          </a:p>
          <a:p>
            <a:pPr marL="285750" indent="-285750">
              <a:spcAft>
                <a:spcPts val="1800"/>
              </a:spcAft>
              <a:buBlip>
                <a:blip r:embed="rId6"/>
              </a:buBlip>
            </a:pPr>
            <a:r>
              <a:rPr lang="fr-CA" sz="1400" dirty="0">
                <a:latin typeface="Arial "/>
              </a:rPr>
              <a:t>Soutien de l’Initiative sur la santé mentale étudiante en enseignement supérieur (ISMÉ) qui favorise la mobilisation des connaissances en lien avec la santé mentale étudiante (</a:t>
            </a:r>
            <a:r>
              <a:rPr lang="fr-CA" sz="1400" dirty="0">
                <a:latin typeface="Arial "/>
                <a:hlinkClick r:id="rId7"/>
              </a:rPr>
              <a:t>https://stationsme.ca/</a:t>
            </a:r>
            <a:r>
              <a:rPr lang="fr-CA" sz="1400" dirty="0">
                <a:latin typeface="Arial "/>
              </a:rPr>
              <a:t>) </a:t>
            </a:r>
          </a:p>
          <a:p>
            <a:pPr marL="285750" indent="-285750">
              <a:spcAft>
                <a:spcPts val="1800"/>
              </a:spcAft>
              <a:buBlip>
                <a:blip r:embed="rId6"/>
              </a:buBlip>
            </a:pPr>
            <a:r>
              <a:rPr lang="fr-CA" sz="1400" dirty="0">
                <a:latin typeface="Arial "/>
              </a:rPr>
              <a:t>Soutien de certaines équipes régionales de direction de santé publique qui accompagnent les établissements d’enseignement supérieur dans la promotion de la santé mentale étudiante</a:t>
            </a:r>
          </a:p>
          <a:p>
            <a:pPr marL="285750" indent="-285750">
              <a:spcAft>
                <a:spcPts val="600"/>
              </a:spcAft>
              <a:buBlip>
                <a:blip r:embed="rId6"/>
              </a:buBlip>
            </a:pPr>
            <a:r>
              <a:rPr lang="fr-CA" sz="1400" dirty="0">
                <a:latin typeface="Arial "/>
              </a:rPr>
              <a:t>Mise sur pied de l’Observatoire sur la santé mentale étudiante en enseignement supérieur (OSMÉES) depuis 2023 :</a:t>
            </a:r>
          </a:p>
          <a:p>
            <a:pPr marL="742950" lvl="1" indent="-285750">
              <a:spcAft>
                <a:spcPts val="600"/>
              </a:spcAft>
              <a:buBlip>
                <a:blip r:embed="rId6"/>
              </a:buBlip>
            </a:pPr>
            <a:r>
              <a:rPr lang="fr-CA" sz="1200" dirty="0">
                <a:latin typeface="Arial "/>
              </a:rPr>
              <a:t>qui réunit plus de 270 membres;</a:t>
            </a:r>
          </a:p>
          <a:p>
            <a:pPr marL="742950" lvl="1" indent="-285750">
              <a:spcAft>
                <a:spcPts val="1800"/>
              </a:spcAft>
              <a:buBlip>
                <a:blip r:embed="rId6"/>
              </a:buBlip>
            </a:pPr>
            <a:r>
              <a:rPr lang="fr-CA" sz="1200" dirty="0">
                <a:latin typeface="Arial "/>
              </a:rPr>
              <a:t>qui contribue à l’avancement et la mobilisation des connaissances pour promouvoir et maintenir une culture favorable à la santé mentale étudiante en enseignement supérieur</a:t>
            </a:r>
          </a:p>
        </p:txBody>
      </p:sp>
      <p:pic>
        <p:nvPicPr>
          <p:cNvPr id="9" name="Image 8" descr="Silhouette d’une personne regardant au-dessus du ciel scintillant">
            <a:extLst>
              <a:ext uri="{FF2B5EF4-FFF2-40B4-BE49-F238E27FC236}">
                <a16:creationId xmlns:a16="http://schemas.microsoft.com/office/drawing/2014/main" id="{87A0EF4A-5F42-4C24-170E-AFE01783A89F}"/>
              </a:ext>
            </a:extLst>
          </p:cNvPr>
          <p:cNvPicPr>
            <a:picLocks noChangeAspect="1"/>
          </p:cNvPicPr>
          <p:nvPr/>
        </p:nvPicPr>
        <p:blipFill rotWithShape="1">
          <a:blip r:embed="rId8">
            <a:extLst>
              <a:ext uri="{28A0092B-C50C-407E-A947-70E740481C1C}">
                <a14:useLocalDpi xmlns:a14="http://schemas.microsoft.com/office/drawing/2010/main" val="0"/>
              </a:ext>
            </a:extLst>
          </a:blip>
          <a:srcRect l="30000" r="31851"/>
          <a:stretch/>
        </p:blipFill>
        <p:spPr>
          <a:xfrm>
            <a:off x="8267700" y="0"/>
            <a:ext cx="3924300" cy="6858000"/>
          </a:xfrm>
          <a:prstGeom prst="rect">
            <a:avLst/>
          </a:prstGeom>
        </p:spPr>
      </p:pic>
      <p:sp>
        <p:nvSpPr>
          <p:cNvPr id="12" name="ZoneTexte 11">
            <a:extLst>
              <a:ext uri="{FF2B5EF4-FFF2-40B4-BE49-F238E27FC236}">
                <a16:creationId xmlns:a16="http://schemas.microsoft.com/office/drawing/2014/main" id="{9F98DED9-2682-178F-AA5E-4F5E9525094A}"/>
              </a:ext>
            </a:extLst>
          </p:cNvPr>
          <p:cNvSpPr txBox="1"/>
          <p:nvPr/>
        </p:nvSpPr>
        <p:spPr>
          <a:xfrm>
            <a:off x="952501" y="6020261"/>
            <a:ext cx="6096000" cy="707886"/>
          </a:xfrm>
          <a:prstGeom prst="rect">
            <a:avLst/>
          </a:prstGeom>
          <a:noFill/>
        </p:spPr>
        <p:txBody>
          <a:bodyPr wrap="square">
            <a:spAutoFit/>
          </a:bodyPr>
          <a:lstStyle/>
          <a:p>
            <a:pPr marL="0" lvl="1" algn="ctr">
              <a:spcAft>
                <a:spcPts val="1800"/>
              </a:spcAft>
            </a:pPr>
            <a:r>
              <a:rPr lang="fr-CA" sz="2000" b="1" dirty="0">
                <a:latin typeface="Arial "/>
              </a:rPr>
              <a:t>Et vous, quelle sera votre prochaine action pour contribuer à ce changement de culture?</a:t>
            </a:r>
          </a:p>
        </p:txBody>
      </p:sp>
    </p:spTree>
    <p:extLst>
      <p:ext uri="{BB962C8B-B14F-4D97-AF65-F5344CB8AC3E}">
        <p14:creationId xmlns:p14="http://schemas.microsoft.com/office/powerpoint/2010/main" val="3693662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0DC284F-1A6E-4EEA-B3DD-E5D4D3B85184}"/>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0" y="0"/>
            <a:ext cx="12272831" cy="6903467"/>
          </a:xfrm>
          <a:prstGeom prst="rect">
            <a:avLst/>
          </a:prstGeom>
        </p:spPr>
      </p:pic>
      <p:sp>
        <p:nvSpPr>
          <p:cNvPr id="4" name="ZoneTexte 3">
            <a:extLst>
              <a:ext uri="{FF2B5EF4-FFF2-40B4-BE49-F238E27FC236}">
                <a16:creationId xmlns:a16="http://schemas.microsoft.com/office/drawing/2014/main" id="{109BC9F0-847D-49EC-9C09-61DAD36DBB6E}"/>
              </a:ext>
            </a:extLst>
          </p:cNvPr>
          <p:cNvSpPr txBox="1"/>
          <p:nvPr>
            <p:custDataLst>
              <p:tags r:id="rId2"/>
            </p:custDataLst>
          </p:nvPr>
        </p:nvSpPr>
        <p:spPr>
          <a:xfrm>
            <a:off x="584319" y="2403592"/>
            <a:ext cx="7092832" cy="769441"/>
          </a:xfrm>
          <a:prstGeom prst="rect">
            <a:avLst/>
          </a:prstGeom>
          <a:noFill/>
          <a:ln>
            <a:noFill/>
          </a:ln>
          <a:effectLst>
            <a:softEdge rad="0"/>
          </a:effectLst>
        </p:spPr>
        <p:txBody>
          <a:bodyPr wrap="square" rtlCol="0">
            <a:spAutoFit/>
          </a:bodyPr>
          <a:lstStyle/>
          <a:p>
            <a:pPr defTabSz="685808">
              <a:buClrTx/>
              <a:defRPr/>
            </a:pPr>
            <a:r>
              <a:rPr lang="fr-CA" sz="4400" b="1" dirty="0">
                <a:solidFill>
                  <a:srgbClr val="3B6979"/>
                </a:solidFill>
                <a:latin typeface="Arial" panose="020B0604020202020204" pitchFamily="34" charset="0"/>
                <a:cs typeface="Arial" panose="020B0604020202020204" pitchFamily="34" charset="0"/>
              </a:rPr>
              <a:t>Questions ou réactions?</a:t>
            </a:r>
          </a:p>
        </p:txBody>
      </p:sp>
      <p:sp>
        <p:nvSpPr>
          <p:cNvPr id="5" name="Rectangle : coins arrondis 4">
            <a:extLst>
              <a:ext uri="{FF2B5EF4-FFF2-40B4-BE49-F238E27FC236}">
                <a16:creationId xmlns:a16="http://schemas.microsoft.com/office/drawing/2014/main" id="{38C417BE-780D-429D-BFCC-C2F2ED85F163}"/>
              </a:ext>
            </a:extLst>
          </p:cNvPr>
          <p:cNvSpPr/>
          <p:nvPr>
            <p:custDataLst>
              <p:tags r:id="rId3"/>
            </p:custDataLst>
          </p:nvPr>
        </p:nvSpPr>
        <p:spPr>
          <a:xfrm>
            <a:off x="584319" y="2140812"/>
            <a:ext cx="4313664" cy="172815"/>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050">
              <a:solidFill>
                <a:srgbClr val="339966"/>
              </a:solidFill>
            </a:endParaRPr>
          </a:p>
        </p:txBody>
      </p:sp>
      <p:pic>
        <p:nvPicPr>
          <p:cNvPr id="10" name="Image 9">
            <a:extLst>
              <a:ext uri="{FF2B5EF4-FFF2-40B4-BE49-F238E27FC236}">
                <a16:creationId xmlns:a16="http://schemas.microsoft.com/office/drawing/2014/main" id="{5545A451-FAF8-4FB2-AEC2-22D70A780EE0}"/>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7443028" y="546808"/>
            <a:ext cx="4627052" cy="1633126"/>
          </a:xfrm>
          <a:prstGeom prst="rect">
            <a:avLst/>
          </a:prstGeom>
        </p:spPr>
      </p:pic>
      <p:pic>
        <p:nvPicPr>
          <p:cNvPr id="3" name="Image 2">
            <a:extLst>
              <a:ext uri="{FF2B5EF4-FFF2-40B4-BE49-F238E27FC236}">
                <a16:creationId xmlns:a16="http://schemas.microsoft.com/office/drawing/2014/main" id="{59A6B2E5-175E-4C22-B8EF-230F9D02235B}"/>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372817" y="6151454"/>
            <a:ext cx="423005" cy="423005"/>
          </a:xfrm>
          <a:prstGeom prst="rect">
            <a:avLst/>
          </a:prstGeom>
        </p:spPr>
      </p:pic>
      <p:pic>
        <p:nvPicPr>
          <p:cNvPr id="7" name="Graphique 6" descr="Enveloppe">
            <a:extLst>
              <a:ext uri="{FF2B5EF4-FFF2-40B4-BE49-F238E27FC236}">
                <a16:creationId xmlns:a16="http://schemas.microsoft.com/office/drawing/2014/main" id="{0D3D8C54-E085-4B88-A256-9976B13D4925}"/>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7146" y="5649631"/>
            <a:ext cx="514350" cy="514350"/>
          </a:xfrm>
          <a:prstGeom prst="rect">
            <a:avLst/>
          </a:prstGeom>
        </p:spPr>
      </p:pic>
      <p:sp>
        <p:nvSpPr>
          <p:cNvPr id="8" name="ZoneTexte 7">
            <a:extLst>
              <a:ext uri="{FF2B5EF4-FFF2-40B4-BE49-F238E27FC236}">
                <a16:creationId xmlns:a16="http://schemas.microsoft.com/office/drawing/2014/main" id="{95B56507-973D-407A-BDFB-3DCCAE965E17}"/>
              </a:ext>
            </a:extLst>
          </p:cNvPr>
          <p:cNvSpPr txBox="1"/>
          <p:nvPr>
            <p:custDataLst>
              <p:tags r:id="rId7"/>
            </p:custDataLst>
          </p:nvPr>
        </p:nvSpPr>
        <p:spPr>
          <a:xfrm>
            <a:off x="833922" y="6178290"/>
            <a:ext cx="7280910" cy="369332"/>
          </a:xfrm>
          <a:prstGeom prst="rect">
            <a:avLst/>
          </a:prstGeom>
          <a:noFill/>
        </p:spPr>
        <p:txBody>
          <a:bodyPr wrap="square" rtlCol="0">
            <a:spAutoFit/>
          </a:bodyPr>
          <a:lstStyle/>
          <a:p>
            <a:r>
              <a:rPr lang="fr-CA" dirty="0"/>
              <a:t>@Observatoire sur la santé mentale en enseignement supérieur </a:t>
            </a:r>
          </a:p>
        </p:txBody>
      </p:sp>
      <p:sp>
        <p:nvSpPr>
          <p:cNvPr id="11" name="ZoneTexte 10">
            <a:extLst>
              <a:ext uri="{FF2B5EF4-FFF2-40B4-BE49-F238E27FC236}">
                <a16:creationId xmlns:a16="http://schemas.microsoft.com/office/drawing/2014/main" id="{559F01EF-FE73-4AE0-81B3-8A06B8AB13E5}"/>
              </a:ext>
            </a:extLst>
          </p:cNvPr>
          <p:cNvSpPr txBox="1"/>
          <p:nvPr>
            <p:custDataLst>
              <p:tags r:id="rId8"/>
            </p:custDataLst>
          </p:nvPr>
        </p:nvSpPr>
        <p:spPr>
          <a:xfrm>
            <a:off x="897992" y="5736450"/>
            <a:ext cx="7280910" cy="369332"/>
          </a:xfrm>
          <a:prstGeom prst="rect">
            <a:avLst/>
          </a:prstGeom>
          <a:noFill/>
        </p:spPr>
        <p:txBody>
          <a:bodyPr wrap="square" rtlCol="0">
            <a:spAutoFit/>
          </a:bodyPr>
          <a:lstStyle/>
          <a:p>
            <a:r>
              <a:rPr lang="fr-CA" dirty="0"/>
              <a:t>osmees@usherbrooke.ca</a:t>
            </a:r>
          </a:p>
        </p:txBody>
      </p:sp>
      <p:sp>
        <p:nvSpPr>
          <p:cNvPr id="2" name="Rectangle 1">
            <a:extLst>
              <a:ext uri="{FF2B5EF4-FFF2-40B4-BE49-F238E27FC236}">
                <a16:creationId xmlns:a16="http://schemas.microsoft.com/office/drawing/2014/main" id="{7F1839CA-37D6-C1C6-80D1-77540F643892}"/>
              </a:ext>
            </a:extLst>
          </p:cNvPr>
          <p:cNvSpPr/>
          <p:nvPr>
            <p:custDataLst>
              <p:tags r:id="rId9"/>
            </p:custDataLst>
          </p:nvPr>
        </p:nvSpPr>
        <p:spPr>
          <a:xfrm>
            <a:off x="4301883" y="4498151"/>
            <a:ext cx="1290864" cy="1324294"/>
          </a:xfrm>
          <a:prstGeom prst="rect">
            <a:avLst/>
          </a:prstGeom>
          <a:solidFill>
            <a:srgbClr val="3B69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AE269878-0FEE-FA22-93A2-DECF902B29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98813" y="4621649"/>
            <a:ext cx="1092457" cy="1086068"/>
          </a:xfrm>
          <a:prstGeom prst="rect">
            <a:avLst/>
          </a:prstGeom>
        </p:spPr>
      </p:pic>
      <p:sp>
        <p:nvSpPr>
          <p:cNvPr id="9" name="Rectangle 8">
            <a:extLst>
              <a:ext uri="{FF2B5EF4-FFF2-40B4-BE49-F238E27FC236}">
                <a16:creationId xmlns:a16="http://schemas.microsoft.com/office/drawing/2014/main" id="{13F6F718-88F8-7F38-FF0A-6562EC04C62F}"/>
              </a:ext>
            </a:extLst>
          </p:cNvPr>
          <p:cNvSpPr/>
          <p:nvPr/>
        </p:nvSpPr>
        <p:spPr>
          <a:xfrm>
            <a:off x="288893" y="4951291"/>
            <a:ext cx="372409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3B6979"/>
                </a:solidFill>
                <a:effectLst/>
                <a:uLnTx/>
                <a:uFillTx/>
                <a:latin typeface="Univers Condensed" panose="020B0506020202050204" pitchFamily="34" charset="0"/>
                <a:ea typeface="+mn-ea"/>
                <a:cs typeface="+mn-cs"/>
              </a:rPr>
              <a:t>Pour vous inscrire à notre l’infolettre :</a:t>
            </a:r>
            <a:endParaRPr kumimoji="0" lang="fr-CA" sz="1200" b="1" i="0" u="none" strike="noStrike" kern="1200" cap="none" spc="0" normalizeH="0" baseline="0" noProof="0" dirty="0">
              <a:ln>
                <a:noFill/>
              </a:ln>
              <a:solidFill>
                <a:srgbClr val="3B697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769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9BC9F0-847D-49EC-9C09-61DAD36DBB6E}"/>
              </a:ext>
            </a:extLst>
          </p:cNvPr>
          <p:cNvSpPr txBox="1"/>
          <p:nvPr>
            <p:custDataLst>
              <p:tags r:id="rId1"/>
            </p:custDataLst>
          </p:nvPr>
        </p:nvSpPr>
        <p:spPr>
          <a:xfrm>
            <a:off x="425926" y="301998"/>
            <a:ext cx="11340148" cy="1446550"/>
          </a:xfrm>
          <a:prstGeom prst="rect">
            <a:avLst/>
          </a:prstGeom>
          <a:noFill/>
          <a:ln>
            <a:noFill/>
          </a:ln>
          <a:effectLst>
            <a:softEdge rad="0"/>
          </a:effectLst>
        </p:spPr>
        <p:txBody>
          <a:bodyPr wrap="square" rtlCol="0">
            <a:spAutoFit/>
          </a:bodyPr>
          <a:lstStyle/>
          <a:p>
            <a:pPr marL="0" marR="0" lvl="0" indent="0" algn="l" defTabSz="685808"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Références (1/2)</a:t>
            </a:r>
          </a:p>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fr-CA" sz="40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5" name="Rectangle : coins arrondis 4">
            <a:extLst>
              <a:ext uri="{FF2B5EF4-FFF2-40B4-BE49-F238E27FC236}">
                <a16:creationId xmlns:a16="http://schemas.microsoft.com/office/drawing/2014/main" id="{38C417BE-780D-429D-BFCC-C2F2ED85F163}"/>
              </a:ext>
            </a:extLst>
          </p:cNvPr>
          <p:cNvSpPr/>
          <p:nvPr>
            <p:custDataLst>
              <p:tags r:id="rId2"/>
            </p:custDataLst>
          </p:nvPr>
        </p:nvSpPr>
        <p:spPr>
          <a:xfrm>
            <a:off x="425926" y="1192803"/>
            <a:ext cx="4313664" cy="172815"/>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339966"/>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4E051B97-DD50-9418-3256-A5A26FB68E52}"/>
              </a:ext>
            </a:extLst>
          </p:cNvPr>
          <p:cNvSpPr txBox="1"/>
          <p:nvPr>
            <p:custDataLst>
              <p:tags r:id="rId3"/>
            </p:custDataLst>
          </p:nvPr>
        </p:nvSpPr>
        <p:spPr>
          <a:xfrm>
            <a:off x="395978" y="1583295"/>
            <a:ext cx="11612245" cy="5032147"/>
          </a:xfrm>
          <a:prstGeom prst="rect">
            <a:avLst/>
          </a:prstGeom>
          <a:noFill/>
        </p:spPr>
        <p:txBody>
          <a:bodyPr wrap="square">
            <a:spAutoFit/>
          </a:bodyPr>
          <a:lstStyle/>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American College Health Association (2022). </a:t>
            </a:r>
            <a:r>
              <a:rPr kumimoji="0" lang="en-US"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American College Health Association-National College Health Assessment III: Undergraduate Student Reference Group Data Report </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Spring 2022. Silver Spring. </a:t>
            </a:r>
            <a:r>
              <a:rPr kumimoji="0" lang="en-US"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Repéré</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à : https://www.acha.org/documents/ncha/NCHA-III_SPRING_2022_UNDERGRAD_REFERENCE_GROUP_DATA_REPORT.pdf</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American Psychiatric Association - APA. (2013). </a:t>
            </a:r>
            <a:r>
              <a:rPr kumimoji="0" lang="en-US"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Diagnostic and statistical manual of mental disorders</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(5th ed.). https://doi.org/10.1176/appi.books.9780890425596​ </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Berg, M., &amp; </a:t>
            </a:r>
            <a:r>
              <a:rPr kumimoji="0" lang="en-US"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Seeber</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B. K. (2013). The Slow Professor. Transformative Dialogues: </a:t>
            </a:r>
            <a:r>
              <a:rPr kumimoji="0" lang="en-US"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Teaching and Learning Journal</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r>
              <a:rPr kumimoji="0" lang="en-US"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6</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(3).</a:t>
            </a:r>
            <a:endPar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endParaRP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Centre d’études sur le stress humain – CESH,(2022).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Reconnaître son stress</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Repéré à : https://www.stresshumain.ca/le-stress/comprendre-son-stress/reconnaitre-son-stress/​​ </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Cloutier, J., &amp; Pellerin, S. (2019).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Rapport de recherche : Les résultats de l’enquête sur la détresse psychologique au travail dans le secteur universitaire</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Repéré à https://scfp.qc.ca/wp-content/uploads/2019/03/F%C3%A9vrier-2019-Rapport-d%C3%A9tresse-psychologique-FINAL.pdf</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Direction régionale de santé publique de Montréal. (2024).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Un outil synthèse : les facteurs d’influence de la santé mentale étudiante, des leviers pour agir!</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Gallais, B., Blackburn, M.-È., Paré, J., Maltais, A. et Brassard, H. (2022).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Adaptation psychologique et adaptation aux études à distance des étudiants collégiaux face à la crise de la COVID-19</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Jonquière, ÉCOBES – Recherche et transfert, Cégep de Jonquière, 41 pages.</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Gosselin, M.-A. et Ducharme, R. (2017). Détresse et anxiété chez les étudiants du collégial et recours aux services d’aide socioaffectifs.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Service social, 63</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(1), 92–104. https://doi.org/10.7202/1040048ar ​</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Hofstede, G., Hofstede, G. J., &amp; </a:t>
            </a:r>
            <a:r>
              <a:rPr kumimoji="0" lang="fr-CA"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Minkov</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M. (2010).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Cultures et organisations: Nos programmations mentales</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Pearson </a:t>
            </a:r>
            <a:r>
              <a:rPr kumimoji="0" lang="fr-CA"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Education</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France.</a:t>
            </a:r>
            <a:endPar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endParaRP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Lacroix, M. (2020). </a:t>
            </a:r>
            <a:r>
              <a:rPr kumimoji="0" lang="en-US"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L’épuisement</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comme</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norme</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Bulletin de liaison du syndicat des professeurs et professeures de l’Université du Québec à Montréal</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310</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Masson, J. (2018).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Bienveillance et réussite scolaire</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Paris : Dunod.</a:t>
            </a:r>
          </a:p>
          <a:p>
            <a:pPr marL="269875" marR="0" lvl="0" indent="-269875"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Moore, S., </a:t>
            </a:r>
            <a:r>
              <a:rPr kumimoji="0" lang="en-US"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Neylon</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C., Paul Eve, M. et al. (2017) “Excellence R Us”: university research and the </a:t>
            </a:r>
            <a:r>
              <a:rPr kumimoji="0" lang="en-US"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fetishisation</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of excellence. </a:t>
            </a:r>
            <a:r>
              <a:rPr kumimoji="0" lang="en-US"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Palgrave </a:t>
            </a:r>
            <a:r>
              <a:rPr kumimoji="0" lang="en-US" sz="1000" b="0" i="1"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Commun</a:t>
            </a:r>
            <a:r>
              <a:rPr kumimoji="0" lang="en-US"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3,</a:t>
            </a:r>
            <a:r>
              <a:rPr kumimoji="0" lang="en-US"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16105. https://doi.org/10.1057/palcomms.2016.105 https://www.nature.com/articles/palcomms2016105</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Palazzolo</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J. et Arnaud, J. (2013). Anxiété et performance : de la théorie à la pratique.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Annales médico psychologiques, 6</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(171), 362-388.</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Peyrot, C. et A. Bilodeau-Houle (2018).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La peur, l’anxiété et le stress... comment pouvons-nous les distinguer?</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Mammouth magazine. https://www.stresshumain.ca/wp-content/uploads/2018/09/Mammouth-magazine2018-FR-1.pdf ​</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Poirel</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E., Dufour-Poirier, M., Chartrand, E., Turgeon, L., </a:t>
            </a:r>
            <a:r>
              <a:rPr kumimoji="0" lang="fr-CA"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Lavoué</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J. (2020).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La santé psychologique des </a:t>
            </a:r>
            <a:r>
              <a:rPr kumimoji="0" lang="fr-CA" sz="1000" b="0" i="1"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professeurs·es</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universitaires</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Syndicat général des professeurs et professeures de l’Université de Montréal. Repéré à : https://www.sgpum.org/wp-content/uploads/2023/02/sante-psy_-SGPUM_VF_9.11.2020.pdf</a:t>
            </a:r>
          </a:p>
          <a:p>
            <a:pPr marL="270510" marR="0" lvl="0" indent="-270510" algn="l" defTabSz="914400" rtl="0" eaLnBrk="1" fontAlgn="auto" latinLnBrk="0" hangingPunct="1">
              <a:lnSpc>
                <a:spcPct val="100000"/>
              </a:lnSpc>
              <a:spcBef>
                <a:spcPts val="0"/>
              </a:spcBef>
              <a:spcAft>
                <a:spcPts val="600"/>
              </a:spcAft>
              <a:buClrTx/>
              <a:buSzTx/>
              <a:buFontTx/>
              <a:buNone/>
              <a:tabLst/>
              <a:defRPr/>
            </a:pPr>
            <a:r>
              <a:rPr kumimoji="0" lang="fr-CA" sz="10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Réto</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G. (2018).  </a:t>
            </a:r>
            <a:r>
              <a:rPr kumimoji="0" lang="fr-CA" sz="10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La bienveillance dans le champ scolaire, Caractérisation des pratiques et actualisation selon des membres du personnel enseignant de collège, des chefs d’établissement et des experts du monde de l’éducation.</a:t>
            </a:r>
            <a:r>
              <a:rPr kumimoji="0" lang="fr-CA" sz="10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[Thèse de doctorat en Sciences de l'éducation. Université de Sherbrooke]</a:t>
            </a:r>
          </a:p>
          <a:p>
            <a:pPr marL="270510" marR="0" lvl="0" indent="-270510" algn="l" defTabSz="914400" rtl="0" eaLnBrk="1" fontAlgn="auto" latinLnBrk="0" hangingPunct="1">
              <a:lnSpc>
                <a:spcPct val="100000"/>
              </a:lnSpc>
              <a:spcBef>
                <a:spcPts val="0"/>
              </a:spcBef>
              <a:spcAft>
                <a:spcPts val="1200"/>
              </a:spcAft>
              <a:buClrTx/>
              <a:buSzTx/>
              <a:buFontTx/>
              <a:buNone/>
              <a:tabLst/>
              <a:defRPr/>
            </a:pPr>
            <a:endPar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endParaRPr>
          </a:p>
        </p:txBody>
      </p:sp>
      <p:sp>
        <p:nvSpPr>
          <p:cNvPr id="8" name="Espace réservé du numéro de diapositive 1">
            <a:extLst>
              <a:ext uri="{FF2B5EF4-FFF2-40B4-BE49-F238E27FC236}">
                <a16:creationId xmlns:a16="http://schemas.microsoft.com/office/drawing/2014/main" id="{99C459E1-8100-740D-80F8-D887F9CE55D7}"/>
              </a:ext>
            </a:extLst>
          </p:cNvPr>
          <p:cNvSpPr>
            <a:spLocks noGrp="1"/>
          </p:cNvSpPr>
          <p:nvPr>
            <p:ph type="sldNum" sz="quarter" idx="12"/>
            <p:custDataLst>
              <p:tags r:id="rId4"/>
            </p:custDataLst>
          </p:nvPr>
        </p:nvSpPr>
        <p:spPr>
          <a:xfrm>
            <a:off x="9265023" y="634738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6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09BC9F0-847D-49EC-9C09-61DAD36DBB6E}"/>
              </a:ext>
            </a:extLst>
          </p:cNvPr>
          <p:cNvSpPr txBox="1"/>
          <p:nvPr>
            <p:custDataLst>
              <p:tags r:id="rId1"/>
            </p:custDataLst>
          </p:nvPr>
        </p:nvSpPr>
        <p:spPr>
          <a:xfrm>
            <a:off x="385511" y="216091"/>
            <a:ext cx="11340148" cy="1446550"/>
          </a:xfrm>
          <a:prstGeom prst="rect">
            <a:avLst/>
          </a:prstGeom>
          <a:noFill/>
          <a:ln>
            <a:noFill/>
          </a:ln>
          <a:effectLst>
            <a:softEdge rad="0"/>
          </a:effectLst>
        </p:spPr>
        <p:txBody>
          <a:bodyPr wrap="square" rtlCol="0">
            <a:spAutoFit/>
          </a:bodyPr>
          <a:lstStyle/>
          <a:p>
            <a:pPr marL="0" marR="0" lvl="0" indent="0" algn="l" defTabSz="685808"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Références (2/2) </a:t>
            </a:r>
          </a:p>
          <a:p>
            <a:pPr marL="0" marR="0" lvl="0" indent="0" algn="l" defTabSz="685808" rtl="0" eaLnBrk="1" fontAlgn="auto" latinLnBrk="0" hangingPunct="1">
              <a:lnSpc>
                <a:spcPct val="100000"/>
              </a:lnSpc>
              <a:spcBef>
                <a:spcPts val="0"/>
              </a:spcBef>
              <a:spcAft>
                <a:spcPts val="0"/>
              </a:spcAft>
              <a:buClrTx/>
              <a:buSzTx/>
              <a:buFontTx/>
              <a:buNone/>
              <a:tabLst/>
              <a:defRPr/>
            </a:pPr>
            <a:endParaRPr kumimoji="0" lang="fr-CA" sz="40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5" name="Rectangle : coins arrondis 4">
            <a:extLst>
              <a:ext uri="{FF2B5EF4-FFF2-40B4-BE49-F238E27FC236}">
                <a16:creationId xmlns:a16="http://schemas.microsoft.com/office/drawing/2014/main" id="{38C417BE-780D-429D-BFCC-C2F2ED85F163}"/>
              </a:ext>
            </a:extLst>
          </p:cNvPr>
          <p:cNvSpPr/>
          <p:nvPr>
            <p:custDataLst>
              <p:tags r:id="rId2"/>
            </p:custDataLst>
          </p:nvPr>
        </p:nvSpPr>
        <p:spPr>
          <a:xfrm>
            <a:off x="466341" y="1100320"/>
            <a:ext cx="4313664" cy="172815"/>
          </a:xfrm>
          <a:prstGeom prst="roundRect">
            <a:avLst>
              <a:gd name="adj" fmla="val 50000"/>
            </a:avLst>
          </a:prstGeom>
          <a:solidFill>
            <a:srgbClr val="E241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050" b="0" i="0" u="none" strike="noStrike" kern="1200" cap="none" spc="0" normalizeH="0" baseline="0" noProof="0">
              <a:ln>
                <a:noFill/>
              </a:ln>
              <a:solidFill>
                <a:srgbClr val="339966"/>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4E051B97-DD50-9418-3256-A5A26FB68E52}"/>
              </a:ext>
            </a:extLst>
          </p:cNvPr>
          <p:cNvSpPr txBox="1"/>
          <p:nvPr>
            <p:custDataLst>
              <p:tags r:id="rId3"/>
            </p:custDataLst>
          </p:nvPr>
        </p:nvSpPr>
        <p:spPr>
          <a:xfrm>
            <a:off x="466341" y="1479761"/>
            <a:ext cx="11340148" cy="4570482"/>
          </a:xfrm>
          <a:prstGeom prst="rect">
            <a:avLst/>
          </a:prstGeom>
          <a:noFill/>
        </p:spPr>
        <p:txBody>
          <a:bodyPr wrap="square">
            <a:spAutoFit/>
          </a:bodyPr>
          <a:lstStyle/>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Roelens</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C. (2019). </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Bienveillance. </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Le Télémaque</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(1), 21-34.</a:t>
            </a:r>
            <a:endPar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endParaRP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Satinsky</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E. N., Kimura, T., Kiang, et al. (2021). Systematic review and meta-analysis of depression, anxiety, and suicidal ideation among Ph. D. students. </a:t>
            </a:r>
            <a:r>
              <a:rPr kumimoji="0" lang="en-US"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Scientific Reports, 11</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(1), 1-12.</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Schein, E. H. (1992) </a:t>
            </a:r>
            <a:r>
              <a:rPr kumimoji="0" lang="en-US"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Organizational culture and leadership</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San Francisco: Jossey-Bass.</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Smyth, J. (2017). The Toxic University: zombie leadership, academic rock stars and neoliberal ideology. London: Palgrave Macmillan. https://link.springer.com/book/10.1057/978-1-137-54968-6</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Smyth, J. (2020) The neoliberal toxic university: Beyond no is not enough and daring to dream a socially just alternative into existence, </a:t>
            </a:r>
            <a:r>
              <a:rPr kumimoji="0" lang="en-US"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Educational Philosophy and Theory, 52:7</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716-725, DOI: 10.1080/00131857.2019.1654370</a:t>
            </a:r>
            <a:endPar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endParaRP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Tremblay, A. (2019). </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Enquête sur les attitudes et les pratiques des enseignantes et enseignants en sciences de la santé, pures et appliquées du collégial à l'égard de la bienveillance </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(Doctoral dissertation, Université de Sherbrooke).</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Tremblay-Chaput, V. (2018). </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Rapport de recherche : Le mobbing en milieu académique. Mieux comprendre le phénomène pour mieux l’enrayer</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Fédération québécoise des professeures et professeurs d’université. Repéré à : </a:t>
            </a:r>
            <a:r>
              <a:rPr kumimoji="0" lang="fr-CA" sz="1100" b="0" i="0" u="sng" strike="noStrike" kern="1200" cap="none" spc="0" normalizeH="0" baseline="0" noProof="0" dirty="0">
                <a:ln>
                  <a:noFill/>
                </a:ln>
                <a:solidFill>
                  <a:srgbClr val="0563C1"/>
                </a:solidFill>
                <a:effectLst/>
                <a:uLnTx/>
                <a:uFillTx/>
                <a:latin typeface="Arial "/>
                <a:ea typeface="Calibri" panose="020F0502020204030204" pitchFamily="34" charset="0"/>
                <a:cs typeface="Times New Roman" panose="02020603050405020304" pitchFamily="18" charset="0"/>
                <a:hlinkClick r:id="rId6"/>
              </a:rPr>
              <a:t>https://fqppu.org/wp-content/uploads/2018/10/RapportMobbing_FINAL.pdf</a:t>
            </a:r>
            <a:endPar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endParaRP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Union étudiante du Québec (2019). </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Enquête « Sous ta façade ». Enquête panquébécoise sur la santé psychologique étudiante</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Montréal, QC : Union étudiante du Québec. Repéré à </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hlinkClick r:id="rId7"/>
              </a:rPr>
              <a:t>https://unionetudiante.ca/wp-content/uploads/2019/11/Rapport-UEQ-SP-VF-FR-1.01.pdf</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Union étudiante du Québec &amp; Fédération des associations étudiantes universitaires québécoises en éducation permanente (2021). </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Enquête courte sur la santé psychologique étudiante au Québec en temps de pandémie de la Covid-19. </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Union étudiante du Québec. Montréal.</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endPar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endParaRP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Usito</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(n. d.). Valeur (5e definition). </a:t>
            </a:r>
            <a:r>
              <a:rPr kumimoji="0" lang="en-US" sz="11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Repéré</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à : </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hlinkClick r:id="rId8"/>
              </a:rPr>
              <a:t>https://usito.usherbrooke.ca/d%C3%A9finitions/valeur</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White, A. (2009). </a:t>
            </a:r>
            <a:r>
              <a:rPr kumimoji="0" lang="en-US"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From comfort zone to performance management</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White &amp; MacLean Publishing. </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Wray, S., and </a:t>
            </a:r>
            <a:r>
              <a:rPr kumimoji="0" lang="en-US" sz="11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Kinman</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G. (2021). </a:t>
            </a:r>
            <a:r>
              <a:rPr kumimoji="0" lang="en-US"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Supporting Staff Wellbeing in Higher Education. Education Support</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t>
            </a:r>
            <a:r>
              <a:rPr kumimoji="0" lang="en-US" sz="1100" b="0" i="0"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Repéré</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à : https://www.educationsupport.org.uk/media/x4jdvxpl/es-supporting-staff-wellbeing-in-he-report.pdf </a:t>
            </a:r>
          </a:p>
          <a:p>
            <a:pPr marL="270510" marR="0" lvl="0" indent="-270510" algn="just" defTabSz="914400" rtl="0" eaLnBrk="1" fontAlgn="auto" latinLnBrk="0" hangingPunct="1">
              <a:lnSpc>
                <a:spcPct val="100000"/>
              </a:lnSpc>
              <a:spcBef>
                <a:spcPts val="0"/>
              </a:spcBef>
              <a:spcAft>
                <a:spcPts val="60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Yerkes, R. M. et Dodson, J. D. (1908). </a:t>
            </a:r>
            <a:r>
              <a:rPr kumimoji="0" lang="en-US"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The relation of strength of stimulus to rapidity of habit-formation. </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Journal of Comparative </a:t>
            </a:r>
            <a:r>
              <a:rPr kumimoji="0" lang="fr-CA" sz="1100" b="0" i="1" u="none" strike="noStrike" kern="1200" cap="none" spc="0" normalizeH="0" baseline="0" noProof="0" dirty="0" err="1">
                <a:ln>
                  <a:noFill/>
                </a:ln>
                <a:solidFill>
                  <a:prstClr val="black"/>
                </a:solidFill>
                <a:effectLst/>
                <a:uLnTx/>
                <a:uFillTx/>
                <a:latin typeface="Arial "/>
                <a:ea typeface="Calibri" panose="020F0502020204030204" pitchFamily="34" charset="0"/>
                <a:cs typeface="Times New Roman" panose="02020603050405020304" pitchFamily="18" charset="0"/>
              </a:rPr>
              <a:t>Neurology</a:t>
            </a:r>
            <a:r>
              <a:rPr kumimoji="0" lang="fr-CA" sz="1100" b="0" i="1"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 and Psychology, 18</a:t>
            </a:r>
            <a:r>
              <a:rPr kumimoji="0" lang="fr-CA" sz="1100" b="0" i="0" u="none" strike="noStrike" kern="1200" cap="none" spc="0" normalizeH="0" baseline="0" noProof="0" dirty="0">
                <a:ln>
                  <a:noFill/>
                </a:ln>
                <a:solidFill>
                  <a:prstClr val="black"/>
                </a:solidFill>
                <a:effectLst/>
                <a:uLnTx/>
                <a:uFillTx/>
                <a:latin typeface="Arial "/>
                <a:ea typeface="Calibri" panose="020F0502020204030204" pitchFamily="34" charset="0"/>
                <a:cs typeface="Times New Roman" panose="02020603050405020304" pitchFamily="18" charset="0"/>
              </a:rPr>
              <a:t>(5), 459–482.</a:t>
            </a:r>
          </a:p>
        </p:txBody>
      </p:sp>
      <p:sp>
        <p:nvSpPr>
          <p:cNvPr id="2" name="Espace réservé du numéro de diapositive 1">
            <a:extLst>
              <a:ext uri="{FF2B5EF4-FFF2-40B4-BE49-F238E27FC236}">
                <a16:creationId xmlns:a16="http://schemas.microsoft.com/office/drawing/2014/main" id="{7C1E5557-8CCD-F39B-186B-7F7F44929FF3}"/>
              </a:ext>
            </a:extLst>
          </p:cNvPr>
          <p:cNvSpPr>
            <a:spLocks noGrp="1"/>
          </p:cNvSpPr>
          <p:nvPr>
            <p:ph type="sldNum" sz="quarter" idx="12"/>
            <p:custDataLst>
              <p:tags r:id="rId4"/>
            </p:custDataLst>
          </p:nvPr>
        </p:nvSpPr>
        <p:spPr>
          <a:xfrm>
            <a:off x="9265023" y="634738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153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8DEB1A01-44F4-4361-A7DD-D7109AAEF03F}"/>
              </a:ext>
            </a:extLst>
          </p:cNvPr>
          <p:cNvSpPr txBox="1"/>
          <p:nvPr>
            <p:custDataLst>
              <p:tags r:id="rId1"/>
            </p:custDataLst>
          </p:nvPr>
        </p:nvSpPr>
        <p:spPr>
          <a:xfrm>
            <a:off x="311398" y="305425"/>
            <a:ext cx="1053494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D’abord, qu’est-ce qu’une culture? </a:t>
            </a:r>
          </a:p>
        </p:txBody>
      </p:sp>
      <p:sp>
        <p:nvSpPr>
          <p:cNvPr id="7" name="Rectangle : coins arrondis 6">
            <a:extLst>
              <a:ext uri="{FF2B5EF4-FFF2-40B4-BE49-F238E27FC236}">
                <a16:creationId xmlns:a16="http://schemas.microsoft.com/office/drawing/2014/main" id="{55FCCBC3-BF92-4874-A331-D5F51609F7BC}"/>
              </a:ext>
            </a:extLst>
          </p:cNvPr>
          <p:cNvSpPr/>
          <p:nvPr>
            <p:custDataLst>
              <p:tags r:id="rId2"/>
            </p:custDataLst>
          </p:nvPr>
        </p:nvSpPr>
        <p:spPr>
          <a:xfrm>
            <a:off x="311399" y="1129050"/>
            <a:ext cx="5544845" cy="116166"/>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E45DC2FA-0780-C081-0FD6-1C9ECCDAF7D4}"/>
              </a:ext>
            </a:extLst>
          </p:cNvPr>
          <p:cNvSpPr>
            <a:spLocks noGrp="1"/>
          </p:cNvSpPr>
          <p:nvPr>
            <p:ph type="sldNum" sz="quarter" idx="12"/>
            <p:custDataLst>
              <p:tags r:id="rId3"/>
            </p:custDataLst>
          </p:nvPr>
        </p:nvSpPr>
        <p:spPr>
          <a:xfrm>
            <a:off x="9265694" y="63701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itre 1">
            <a:extLst>
              <a:ext uri="{FF2B5EF4-FFF2-40B4-BE49-F238E27FC236}">
                <a16:creationId xmlns:a16="http://schemas.microsoft.com/office/drawing/2014/main" id="{FA187906-A641-3AED-0A89-05840CC4D26E}"/>
              </a:ext>
            </a:extLst>
          </p:cNvPr>
          <p:cNvSpPr txBox="1">
            <a:spLocks/>
          </p:cNvSpPr>
          <p:nvPr>
            <p:custDataLst>
              <p:tags r:id="rId4"/>
            </p:custDataLst>
          </p:nvPr>
        </p:nvSpPr>
        <p:spPr>
          <a:xfrm>
            <a:off x="1616528" y="141705"/>
            <a:ext cx="8958943" cy="8224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CA" sz="4400" b="1" i="0" u="none" strike="noStrike" kern="1200" cap="none" spc="0" normalizeH="0" baseline="0" noProof="0" dirty="0">
              <a:ln>
                <a:noFill/>
              </a:ln>
              <a:solidFill>
                <a:srgbClr val="83C887"/>
              </a:solidFill>
              <a:effectLst/>
              <a:uLnTx/>
              <a:uFillTx/>
              <a:latin typeface="Univers Condensed" panose="020B0506020202050204" pitchFamily="34" charset="0"/>
              <a:ea typeface="+mj-ea"/>
              <a:cs typeface="Arial" panose="020B0604020202020204" pitchFamily="34" charset="0"/>
            </a:endParaRPr>
          </a:p>
        </p:txBody>
      </p:sp>
      <p:sp>
        <p:nvSpPr>
          <p:cNvPr id="11" name="ZoneTexte 10">
            <a:extLst>
              <a:ext uri="{FF2B5EF4-FFF2-40B4-BE49-F238E27FC236}">
                <a16:creationId xmlns:a16="http://schemas.microsoft.com/office/drawing/2014/main" id="{96E69174-98EF-F2D3-7056-AB4E3A71A5CC}"/>
              </a:ext>
            </a:extLst>
          </p:cNvPr>
          <p:cNvSpPr txBox="1"/>
          <p:nvPr>
            <p:custDataLst>
              <p:tags r:id="rId5"/>
            </p:custDataLst>
          </p:nvPr>
        </p:nvSpPr>
        <p:spPr>
          <a:xfrm>
            <a:off x="2485323" y="1838421"/>
            <a:ext cx="9254387" cy="1400383"/>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600"/>
              </a:spcAft>
              <a:buClrTx/>
              <a:buSzTx/>
              <a:buFontTx/>
              <a:buBlip>
                <a:blip r:embed="rId16"/>
              </a:buBlip>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Ensemble de croyances, de valeurs et de pratiques partagées par la plupart des membres d’un groupe ou d’une organisation </a:t>
            </a:r>
          </a:p>
          <a:p>
            <a:pPr marL="342900" marR="0" lvl="0" indent="-342900" algn="just" defTabSz="914400" rtl="0" eaLnBrk="1" fontAlgn="auto" latinLnBrk="0" hangingPunct="1">
              <a:lnSpc>
                <a:spcPct val="100000"/>
              </a:lnSpc>
              <a:spcBef>
                <a:spcPts val="0"/>
              </a:spcBef>
              <a:spcAft>
                <a:spcPts val="600"/>
              </a:spcAft>
              <a:buClrTx/>
              <a:buSzTx/>
              <a:buFontTx/>
              <a:buBlip>
                <a:blip r:embed="rId16"/>
              </a:buBlip>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 répercute dans toutes les sphères de l’organisation (comportements, styles de communication, prise de décision, etc.)</a:t>
            </a:r>
          </a:p>
        </p:txBody>
      </p:sp>
      <p:sp>
        <p:nvSpPr>
          <p:cNvPr id="12" name="Rectangle 11">
            <a:extLst>
              <a:ext uri="{FF2B5EF4-FFF2-40B4-BE49-F238E27FC236}">
                <a16:creationId xmlns:a16="http://schemas.microsoft.com/office/drawing/2014/main" id="{EF24D3CE-6656-D6C6-2A7A-DE3276830B89}"/>
              </a:ext>
            </a:extLst>
          </p:cNvPr>
          <p:cNvSpPr/>
          <p:nvPr>
            <p:custDataLst>
              <p:tags r:id="rId6"/>
            </p:custDataLst>
          </p:nvPr>
        </p:nvSpPr>
        <p:spPr>
          <a:xfrm>
            <a:off x="143630" y="2152624"/>
            <a:ext cx="211468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CULTURE</a:t>
            </a:r>
          </a:p>
        </p:txBody>
      </p:sp>
      <p:sp>
        <p:nvSpPr>
          <p:cNvPr id="13" name="Rectangle 12">
            <a:extLst>
              <a:ext uri="{FF2B5EF4-FFF2-40B4-BE49-F238E27FC236}">
                <a16:creationId xmlns:a16="http://schemas.microsoft.com/office/drawing/2014/main" id="{0A4DBE15-A4E0-F5D8-B55A-5DB7F9501C93}"/>
              </a:ext>
            </a:extLst>
          </p:cNvPr>
          <p:cNvSpPr/>
          <p:nvPr>
            <p:custDataLst>
              <p:tags r:id="rId7"/>
            </p:custDataLst>
          </p:nvPr>
        </p:nvSpPr>
        <p:spPr>
          <a:xfrm>
            <a:off x="8502211" y="2889075"/>
            <a:ext cx="133882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Schein,1992 </a:t>
            </a:r>
            <a:endParaRPr kumimoji="0" lang="fr-CA"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ZoneTexte 13">
            <a:extLst>
              <a:ext uri="{FF2B5EF4-FFF2-40B4-BE49-F238E27FC236}">
                <a16:creationId xmlns:a16="http://schemas.microsoft.com/office/drawing/2014/main" id="{AC8499C6-8708-5AA0-85B0-DA5FC796F802}"/>
              </a:ext>
            </a:extLst>
          </p:cNvPr>
          <p:cNvSpPr txBox="1"/>
          <p:nvPr>
            <p:custDataLst>
              <p:tags r:id="rId8"/>
            </p:custDataLst>
          </p:nvPr>
        </p:nvSpPr>
        <p:spPr>
          <a:xfrm>
            <a:off x="9069454" y="6393660"/>
            <a:ext cx="34936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200" b="0" i="1" u="none" strike="noStrike" kern="0" cap="none" spc="0" normalizeH="0" baseline="0" noProof="0" dirty="0">
                <a:ln>
                  <a:noFill/>
                </a:ln>
                <a:solidFill>
                  <a:srgbClr val="000000"/>
                </a:solidFill>
                <a:effectLst/>
                <a:uLnTx/>
                <a:uFillTx/>
                <a:latin typeface="Arial "/>
                <a:ea typeface="+mn-ea"/>
                <a:cs typeface="Arial"/>
                <a:sym typeface="Arial"/>
              </a:rPr>
              <a:t>- Hofstede, Hofstede, &amp; </a:t>
            </a:r>
            <a:r>
              <a:rPr kumimoji="0" lang="fr-FR" sz="1200" b="0" i="1" u="none" strike="noStrike" kern="0" cap="none" spc="0" normalizeH="0" baseline="0" noProof="0" dirty="0" err="1">
                <a:ln>
                  <a:noFill/>
                </a:ln>
                <a:solidFill>
                  <a:srgbClr val="000000"/>
                </a:solidFill>
                <a:effectLst/>
                <a:uLnTx/>
                <a:uFillTx/>
                <a:latin typeface="Arial "/>
                <a:ea typeface="+mn-ea"/>
                <a:cs typeface="Arial"/>
                <a:sym typeface="Arial"/>
              </a:rPr>
              <a:t>Minkov</a:t>
            </a:r>
            <a:r>
              <a:rPr kumimoji="0" lang="fr-FR" sz="1200" b="0" i="1" u="none" strike="noStrike" kern="0" cap="none" spc="0" normalizeH="0" baseline="0" noProof="0" dirty="0">
                <a:ln>
                  <a:noFill/>
                </a:ln>
                <a:solidFill>
                  <a:srgbClr val="000000"/>
                </a:solidFill>
                <a:effectLst/>
                <a:uLnTx/>
                <a:uFillTx/>
                <a:latin typeface="Arial "/>
                <a:ea typeface="+mn-ea"/>
                <a:cs typeface="Arial"/>
                <a:sym typeface="Arial"/>
              </a:rPr>
              <a:t>, 2010</a:t>
            </a:r>
          </a:p>
        </p:txBody>
      </p:sp>
      <p:sp>
        <p:nvSpPr>
          <p:cNvPr id="15" name="ZoneTexte 14">
            <a:extLst>
              <a:ext uri="{FF2B5EF4-FFF2-40B4-BE49-F238E27FC236}">
                <a16:creationId xmlns:a16="http://schemas.microsoft.com/office/drawing/2014/main" id="{7638E635-F902-EF79-23F8-D81ECA6FA488}"/>
              </a:ext>
            </a:extLst>
          </p:cNvPr>
          <p:cNvSpPr txBox="1"/>
          <p:nvPr>
            <p:custDataLst>
              <p:tags r:id="rId9"/>
            </p:custDataLst>
          </p:nvPr>
        </p:nvSpPr>
        <p:spPr>
          <a:xfrm>
            <a:off x="2051966" y="3604518"/>
            <a:ext cx="9457198" cy="2769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fr-CA" sz="16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Valeurs</a:t>
            </a: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fr-CA"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Ce qui est jugé objectivement désirable ou estimable… » </a:t>
            </a:r>
            <a:r>
              <a:rPr kumimoji="0" lang="fr-CA" sz="14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fr-CA" sz="1400" b="0" i="1"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sym typeface="Arial"/>
              </a:rPr>
              <a:t>Usito</a:t>
            </a:r>
            <a:r>
              <a:rPr kumimoji="0" lang="fr-CA" sz="14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(2023) </a:t>
            </a:r>
            <a:endParaRPr kumimoji="0" lang="fr-CA" sz="1400" b="1" i="1"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fr-CA" sz="16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Rituels</a:t>
            </a: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fr-CA"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Façons de faire, mécanismes de communication, marques de respect</a:t>
            </a:r>
            <a:endParaRPr kumimoji="0" lang="fr-CA" sz="16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fr-CA" sz="16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Héros</a:t>
            </a: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fr-CA"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Personnes dont certaines caractéristiques sont extrêmement prisées dans une culture, qui ont valeur de modèles</a:t>
            </a:r>
            <a:endParaRPr kumimoji="0" lang="fr-CA" sz="16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fr-CA" sz="1600" b="1" i="0" u="sng"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Symboles</a:t>
            </a:r>
          </a:p>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fr-CA" sz="16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Mots, attitudes, images, objets</a:t>
            </a:r>
          </a:p>
        </p:txBody>
      </p:sp>
      <p:sp>
        <p:nvSpPr>
          <p:cNvPr id="16" name="Accolade fermante 15">
            <a:extLst>
              <a:ext uri="{FF2B5EF4-FFF2-40B4-BE49-F238E27FC236}">
                <a16:creationId xmlns:a16="http://schemas.microsoft.com/office/drawing/2014/main" id="{E157F946-E4FE-681C-C71D-92CE45660CBF}"/>
              </a:ext>
            </a:extLst>
          </p:cNvPr>
          <p:cNvSpPr/>
          <p:nvPr>
            <p:custDataLst>
              <p:tags r:id="rId10"/>
            </p:custDataLst>
          </p:nvPr>
        </p:nvSpPr>
        <p:spPr>
          <a:xfrm flipH="1">
            <a:off x="311399" y="4487001"/>
            <a:ext cx="519892" cy="1883192"/>
          </a:xfrm>
          <a:prstGeom prst="rightBrace">
            <a:avLst>
              <a:gd name="adj1" fmla="val 35997"/>
              <a:gd name="adj2" fmla="val 50000"/>
            </a:avLst>
          </a:prstGeom>
          <a:ln w="38100">
            <a:solidFill>
              <a:srgbClr val="3B697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400" b="0" i="0" u="none" strike="noStrike" kern="0" cap="none" spc="0" normalizeH="0" baseline="0" noProof="0">
              <a:ln>
                <a:noFill/>
              </a:ln>
              <a:solidFill>
                <a:srgbClr val="1A9988"/>
              </a:solidFill>
              <a:effectLst/>
              <a:uLnTx/>
              <a:uFillTx/>
              <a:latin typeface="Univers Condensed" panose="020B0506020202050204" pitchFamily="34" charset="0"/>
              <a:ea typeface="+mn-ea"/>
              <a:cs typeface="+mn-cs"/>
              <a:sym typeface="Arial"/>
            </a:endParaRPr>
          </a:p>
        </p:txBody>
      </p:sp>
      <p:sp>
        <p:nvSpPr>
          <p:cNvPr id="17" name="ZoneTexte 16">
            <a:extLst>
              <a:ext uri="{FF2B5EF4-FFF2-40B4-BE49-F238E27FC236}">
                <a16:creationId xmlns:a16="http://schemas.microsoft.com/office/drawing/2014/main" id="{C13447E2-3AF2-37BC-3AE5-BEA2BF2C0F70}"/>
              </a:ext>
            </a:extLst>
          </p:cNvPr>
          <p:cNvSpPr txBox="1"/>
          <p:nvPr>
            <p:custDataLst>
              <p:tags r:id="rId11"/>
            </p:custDataLst>
          </p:nvPr>
        </p:nvSpPr>
        <p:spPr>
          <a:xfrm>
            <a:off x="582511" y="5055020"/>
            <a:ext cx="16198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Pratiques (visibles)</a:t>
            </a:r>
            <a:r>
              <a:rPr kumimoji="0" lang="fr-CA"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fr-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Accolade fermante 17">
            <a:extLst>
              <a:ext uri="{FF2B5EF4-FFF2-40B4-BE49-F238E27FC236}">
                <a16:creationId xmlns:a16="http://schemas.microsoft.com/office/drawing/2014/main" id="{C3592D02-4BC7-8DFC-580C-1E8E133E6308}"/>
              </a:ext>
            </a:extLst>
          </p:cNvPr>
          <p:cNvSpPr/>
          <p:nvPr>
            <p:custDataLst>
              <p:tags r:id="rId12"/>
            </p:custDataLst>
          </p:nvPr>
        </p:nvSpPr>
        <p:spPr>
          <a:xfrm flipH="1">
            <a:off x="311399" y="3586192"/>
            <a:ext cx="519892" cy="619648"/>
          </a:xfrm>
          <a:prstGeom prst="rightBrace">
            <a:avLst>
              <a:gd name="adj1" fmla="val 18100"/>
              <a:gd name="adj2" fmla="val 50000"/>
            </a:avLst>
          </a:prstGeom>
          <a:ln w="38100">
            <a:solidFill>
              <a:srgbClr val="3B697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CA" sz="1400" b="0" i="0" u="none" strike="noStrike" kern="0" cap="none" spc="0" normalizeH="0" baseline="0" noProof="0" dirty="0">
              <a:ln>
                <a:noFill/>
              </a:ln>
              <a:solidFill>
                <a:srgbClr val="1A9988"/>
              </a:solidFill>
              <a:effectLst/>
              <a:uLnTx/>
              <a:uFillTx/>
              <a:latin typeface="Univers Condensed" panose="020B0506020202050204" pitchFamily="34" charset="0"/>
              <a:ea typeface="+mn-ea"/>
              <a:cs typeface="+mn-cs"/>
              <a:sym typeface="Arial"/>
            </a:endParaRPr>
          </a:p>
        </p:txBody>
      </p:sp>
      <p:sp>
        <p:nvSpPr>
          <p:cNvPr id="19" name="ZoneTexte 18">
            <a:extLst>
              <a:ext uri="{FF2B5EF4-FFF2-40B4-BE49-F238E27FC236}">
                <a16:creationId xmlns:a16="http://schemas.microsoft.com/office/drawing/2014/main" id="{30DA075D-5667-DE9C-7B07-0AE290BB6D6B}"/>
              </a:ext>
            </a:extLst>
          </p:cNvPr>
          <p:cNvSpPr txBox="1"/>
          <p:nvPr>
            <p:custDataLst>
              <p:tags r:id="rId13"/>
            </p:custDataLst>
          </p:nvPr>
        </p:nvSpPr>
        <p:spPr>
          <a:xfrm>
            <a:off x="732906" y="3711350"/>
            <a:ext cx="13190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Invisibles</a:t>
            </a:r>
            <a:endParaRPr kumimoji="0" lang="fr-CA" sz="1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20" name="Rectangle : coins arrondis 19">
            <a:extLst>
              <a:ext uri="{FF2B5EF4-FFF2-40B4-BE49-F238E27FC236}">
                <a16:creationId xmlns:a16="http://schemas.microsoft.com/office/drawing/2014/main" id="{0DB5DABB-AF56-D5EF-4014-EBD3206BBC00}"/>
              </a:ext>
            </a:extLst>
          </p:cNvPr>
          <p:cNvSpPr/>
          <p:nvPr>
            <p:custDataLst>
              <p:tags r:id="rId14"/>
            </p:custDataLst>
          </p:nvPr>
        </p:nvSpPr>
        <p:spPr>
          <a:xfrm rot="5400000">
            <a:off x="1681340" y="2442987"/>
            <a:ext cx="1380954" cy="105509"/>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77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04E9794-75C5-4ECF-B9D0-7184887611C6}"/>
              </a:ext>
            </a:extLst>
          </p:cNvPr>
          <p:cNvSpPr txBox="1"/>
          <p:nvPr>
            <p:custDataLst>
              <p:tags r:id="rId1"/>
            </p:custDataLst>
          </p:nvPr>
        </p:nvSpPr>
        <p:spPr>
          <a:xfrm>
            <a:off x="115491" y="62139"/>
            <a:ext cx="1171562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Symptômes d’une culture universitaire trop axée sur la performance</a:t>
            </a:r>
          </a:p>
        </p:txBody>
      </p:sp>
      <p:sp>
        <p:nvSpPr>
          <p:cNvPr id="7" name="Rectangle : coins arrondis 6">
            <a:extLst>
              <a:ext uri="{FF2B5EF4-FFF2-40B4-BE49-F238E27FC236}">
                <a16:creationId xmlns:a16="http://schemas.microsoft.com/office/drawing/2014/main" id="{9EDAEDAD-1111-475A-9FC0-9C346290CEC9}"/>
              </a:ext>
            </a:extLst>
          </p:cNvPr>
          <p:cNvSpPr/>
          <p:nvPr>
            <p:custDataLst>
              <p:tags r:id="rId2"/>
            </p:custDataLst>
          </p:nvPr>
        </p:nvSpPr>
        <p:spPr>
          <a:xfrm rot="10800000">
            <a:off x="115491" y="1414761"/>
            <a:ext cx="4389833" cy="136332"/>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B4570551-B579-53C8-827E-B711CF5769A3}"/>
              </a:ext>
            </a:extLst>
          </p:cNvPr>
          <p:cNvSpPr>
            <a:spLocks noGrp="1"/>
          </p:cNvSpPr>
          <p:nvPr>
            <p:ph type="sldNum" sz="quarter" idx="12"/>
            <p:custDataLst>
              <p:tags r:id="rId3"/>
            </p:custDataLst>
          </p:nvPr>
        </p:nvSpPr>
        <p:spPr>
          <a:xfrm>
            <a:off x="9291917" y="63844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67A74F74-0BAE-CCE6-8B1F-28CC289FBFF7}"/>
              </a:ext>
            </a:extLst>
          </p:cNvPr>
          <p:cNvSpPr txBox="1"/>
          <p:nvPr>
            <p:custDataLst>
              <p:tags r:id="rId4"/>
            </p:custDataLst>
          </p:nvPr>
        </p:nvSpPr>
        <p:spPr>
          <a:xfrm>
            <a:off x="319489" y="1671467"/>
            <a:ext cx="11715628"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fr-CA" sz="1600" b="1" i="0" u="sng"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Valeurs</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Performance, efficacité dans l’exécution par la culture de la vitesse («culture of speed») </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Excellence : « fétichisation » de l’excellence selon un article paru dans la revue Nature par Moore </a:t>
            </a:r>
            <a:r>
              <a:rPr kumimoji="0" lang="fr-CA" sz="1600" b="0" i="1"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et al.</a:t>
            </a: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 en 2022 </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Hiérarchisation des savoirs (issus de la recherche versus de l’expérience terrain), des paradigmes et </a:t>
            </a:r>
            <a:r>
              <a:rPr lang="fr-CA" sz="1600" kern="0" dirty="0">
                <a:solidFill>
                  <a:srgbClr val="3B6979"/>
                </a:solidFill>
                <a:latin typeface="Arial" panose="020B0604020202020204" pitchFamily="34" charset="0"/>
                <a:cs typeface="Arial" panose="020B0604020202020204" pitchFamily="34" charset="0"/>
                <a:sym typeface="Arial"/>
              </a:rPr>
              <a:t>des méthodologies </a:t>
            </a: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de recherche, des positions statuts dans l’organisation, etc.</a:t>
            </a:r>
            <a:endParaRPr kumimoji="0" lang="fr-CA" sz="1000" b="1" i="0" u="sng"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fr-CA" sz="1600" b="1" i="0" u="sng"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Rituels</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Énumération des titres et des productions scientifiques</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Présence constante du sens critique et d’analyse peu modulé en fonction des contextes</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Concours, critères d’évaluation et rites de passage  </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Pratiques pédagogiques et évaluatives « draconiennes » pour stimuler la motivation des personnes étudiantes</a:t>
            </a:r>
            <a:endParaRPr kumimoji="0" lang="fr-CA" sz="1000" b="1" i="0" u="sng"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Tx/>
              <a:buNone/>
              <a:tabLst/>
              <a:defRPr/>
            </a:pPr>
            <a:r>
              <a:rPr kumimoji="0" lang="fr-CA" sz="1600" b="1" i="0" u="sng"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Héros</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Valorisation et reconnaissance des personnes performantes et complètement dédiées à leur travail ou recherche </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Valorisation d’une posture d’expertise et d’un leadership au service de l’expertise ou de l’égo au lieu du bien commun</a:t>
            </a:r>
            <a:endParaRPr kumimoji="0" lang="fr-CA" sz="1000" b="1" i="0" u="sng"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fr-CA" sz="1600" b="1" i="0" u="sng"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Symboles</a:t>
            </a:r>
          </a:p>
          <a:p>
            <a:pPr marL="285750" marR="0" lvl="0" indent="-285750" algn="l" defTabSz="914400" rtl="0" eaLnBrk="1" fontAlgn="auto" latinLnBrk="0" hangingPunct="1">
              <a:lnSpc>
                <a:spcPct val="100000"/>
              </a:lnSpc>
              <a:spcBef>
                <a:spcPts val="0"/>
              </a:spcBef>
              <a:spcAft>
                <a:spcPts val="600"/>
              </a:spcAft>
              <a:buClr>
                <a:srgbClr val="000000"/>
              </a:buClr>
              <a:buSzTx/>
              <a:buFont typeface="Wingdings" panose="05000000000000000000" pitchFamily="2" charset="2"/>
              <a:buChar char="§"/>
              <a:tabLst/>
              <a:defRPr/>
            </a:pPr>
            <a:r>
              <a:rPr kumimoji="0" lang="fr-CA" sz="1600" b="0" i="0" u="none" strike="noStrike" kern="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Arial"/>
              </a:rPr>
              <a:t>Normalisation et valorisation de la surcharge au détriment de l’équilibre</a:t>
            </a:r>
          </a:p>
        </p:txBody>
      </p:sp>
      <p:sp>
        <p:nvSpPr>
          <p:cNvPr id="14" name="ZoneTexte 13">
            <a:extLst>
              <a:ext uri="{FF2B5EF4-FFF2-40B4-BE49-F238E27FC236}">
                <a16:creationId xmlns:a16="http://schemas.microsoft.com/office/drawing/2014/main" id="{692B41C7-20EB-4B76-9D6C-BBEC15AE285E}"/>
              </a:ext>
            </a:extLst>
          </p:cNvPr>
          <p:cNvSpPr txBox="1"/>
          <p:nvPr>
            <p:custDataLst>
              <p:tags r:id="rId5"/>
            </p:custDataLst>
          </p:nvPr>
        </p:nvSpPr>
        <p:spPr>
          <a:xfrm>
            <a:off x="1900187" y="6472574"/>
            <a:ext cx="772779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 </a:t>
            </a:r>
            <a:r>
              <a:rPr kumimoji="0" lang="fr-CA" sz="1200" b="0" i="1"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Berg &amp; </a:t>
            </a:r>
            <a:r>
              <a:rPr kumimoji="0" lang="fr-CA" sz="1200" b="0" i="1"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sym typeface="Calibri"/>
              </a:rPr>
              <a:t>Seeber</a:t>
            </a:r>
            <a:r>
              <a:rPr kumimoji="0" lang="fr-CA" sz="1200" b="0" i="1"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 2013;  Smyth, 2017 et 2020; Lacroix, 2020; Tremblay-Chaput, 2018; Moore et al., 2022; </a:t>
            </a:r>
            <a:endParaRPr kumimoji="0" lang="fr-CA"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9108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04E9794-75C5-4ECF-B9D0-7184887611C6}"/>
              </a:ext>
            </a:extLst>
          </p:cNvPr>
          <p:cNvSpPr txBox="1"/>
          <p:nvPr>
            <p:custDataLst>
              <p:tags r:id="rId1"/>
            </p:custDataLst>
          </p:nvPr>
        </p:nvSpPr>
        <p:spPr>
          <a:xfrm>
            <a:off x="239315" y="198833"/>
            <a:ext cx="111621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Enjeux sur les relations et le climat</a:t>
            </a:r>
          </a:p>
        </p:txBody>
      </p:sp>
      <p:sp>
        <p:nvSpPr>
          <p:cNvPr id="7" name="Rectangle : coins arrondis 6">
            <a:extLst>
              <a:ext uri="{FF2B5EF4-FFF2-40B4-BE49-F238E27FC236}">
                <a16:creationId xmlns:a16="http://schemas.microsoft.com/office/drawing/2014/main" id="{9EDAEDAD-1111-475A-9FC0-9C346290CEC9}"/>
              </a:ext>
            </a:extLst>
          </p:cNvPr>
          <p:cNvSpPr/>
          <p:nvPr>
            <p:custDataLst>
              <p:tags r:id="rId2"/>
            </p:custDataLst>
          </p:nvPr>
        </p:nvSpPr>
        <p:spPr>
          <a:xfrm rot="10800000">
            <a:off x="316434" y="961664"/>
            <a:ext cx="4389833" cy="136332"/>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B4570551-B579-53C8-827E-B711CF5769A3}"/>
              </a:ext>
            </a:extLst>
          </p:cNvPr>
          <p:cNvSpPr>
            <a:spLocks noGrp="1"/>
          </p:cNvSpPr>
          <p:nvPr>
            <p:ph type="sldNum" sz="quarter" idx="12"/>
            <p:custDataLst>
              <p:tags r:id="rId3"/>
            </p:custDataLst>
          </p:nvPr>
        </p:nvSpPr>
        <p:spPr>
          <a:xfrm>
            <a:off x="9291917" y="63844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4" name="ZoneTexte 13">
            <a:extLst>
              <a:ext uri="{FF2B5EF4-FFF2-40B4-BE49-F238E27FC236}">
                <a16:creationId xmlns:a16="http://schemas.microsoft.com/office/drawing/2014/main" id="{692B41C7-20EB-4B76-9D6C-BBEC15AE285E}"/>
              </a:ext>
            </a:extLst>
          </p:cNvPr>
          <p:cNvSpPr txBox="1"/>
          <p:nvPr>
            <p:custDataLst>
              <p:tags r:id="rId4"/>
            </p:custDataLst>
          </p:nvPr>
        </p:nvSpPr>
        <p:spPr>
          <a:xfrm>
            <a:off x="1528289" y="6290011"/>
            <a:ext cx="996195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 Berg &amp; </a:t>
            </a:r>
            <a:r>
              <a:rPr kumimoji="0" lang="fr-CA" sz="1200" b="0" i="1" u="none" strike="noStrike" kern="1200" cap="none" spc="0" normalizeH="0" baseline="0" noProof="0" dirty="0" err="1">
                <a:ln>
                  <a:noFill/>
                </a:ln>
                <a:solidFill>
                  <a:prstClr val="black"/>
                </a:solidFill>
                <a:effectLst/>
                <a:uLnTx/>
                <a:uFillTx/>
                <a:latin typeface="Arial" panose="020B0604020202020204" pitchFamily="34" charset="0"/>
                <a:ea typeface="Calibri"/>
                <a:cs typeface="Arial" panose="020B0604020202020204" pitchFamily="34" charset="0"/>
                <a:sym typeface="Calibri"/>
              </a:rPr>
              <a:t>Seeber</a:t>
            </a:r>
            <a:r>
              <a:rPr kumimoji="0" lang="fr-CA" sz="1200" b="0" i="1"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 2013;  Smyth, 2017 et 2020; - Cloutier &amp; Pellerin, 2019; Lacroix, 2020; Tremblay-Chaput, 2018; Moore et al., 2022; </a:t>
            </a:r>
            <a:endParaRPr kumimoji="0" lang="fr-CA"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EC985DEF-42BF-A919-F27C-A9AE2389D5BD}"/>
              </a:ext>
            </a:extLst>
          </p:cNvPr>
          <p:cNvSpPr/>
          <p:nvPr>
            <p:custDataLst>
              <p:tags r:id="rId5"/>
            </p:custDataLst>
          </p:nvPr>
        </p:nvSpPr>
        <p:spPr>
          <a:xfrm>
            <a:off x="473725" y="1279758"/>
            <a:ext cx="11561391" cy="5016758"/>
          </a:xfrm>
          <a:prstGeom prst="rect">
            <a:avLst/>
          </a:prstGeom>
        </p:spPr>
        <p:txBody>
          <a:bodyPr wrap="square">
            <a:spAutoFit/>
          </a:bodyPr>
          <a:lstStyle/>
          <a:p>
            <a:pPr marL="285750" lvl="0" indent="-285750">
              <a:spcAft>
                <a:spcPts val="1800"/>
              </a:spcAft>
              <a:buBlip>
                <a:blip r:embed="rId8"/>
              </a:buBlip>
            </a:pPr>
            <a:r>
              <a:rPr lang="fr-CA" dirty="0">
                <a:solidFill>
                  <a:srgbClr val="3B6979"/>
                </a:solidFill>
                <a:latin typeface="Arial" panose="020B0604020202020204" pitchFamily="34" charset="0"/>
                <a:cs typeface="Arial" panose="020B0604020202020204" pitchFamily="34" charset="0"/>
              </a:rPr>
              <a:t>Compétition </a:t>
            </a:r>
          </a:p>
          <a:p>
            <a:pPr marL="285750" lvl="0" indent="-285750">
              <a:spcAft>
                <a:spcPts val="600"/>
              </a:spcAft>
              <a:buBlip>
                <a:blip r:embed="rId8"/>
              </a:buBlip>
            </a:pPr>
            <a:r>
              <a:rPr lang="fr-CA" dirty="0">
                <a:solidFill>
                  <a:srgbClr val="3B6979"/>
                </a:solidFill>
                <a:latin typeface="Arial" panose="020B0604020202020204" pitchFamily="34" charset="0"/>
                <a:cs typeface="Arial" panose="020B0604020202020204" pitchFamily="34" charset="0"/>
              </a:rPr>
              <a:t>Intimidation</a:t>
            </a:r>
          </a:p>
          <a:p>
            <a:pPr marL="742950" lvl="1" indent="-285750">
              <a:spcAft>
                <a:spcPts val="600"/>
              </a:spcAft>
              <a:buBlip>
                <a:blip r:embed="rId8"/>
              </a:buBlip>
            </a:pPr>
            <a:r>
              <a:rPr lang="fr-CA" sz="1400" dirty="0">
                <a:solidFill>
                  <a:srgbClr val="3B6979"/>
                </a:solidFill>
                <a:latin typeface="Arial" panose="020B0604020202020204" pitchFamily="34" charset="0"/>
                <a:cs typeface="Arial" panose="020B0604020202020204" pitchFamily="34" charset="0"/>
              </a:rPr>
              <a:t>62% des membres du personnel universitaire canadien dit avoir subi de l’intimidation (McKay, 2008)</a:t>
            </a:r>
          </a:p>
          <a:p>
            <a:pPr marL="742950" lvl="1" indent="-285750">
              <a:spcAft>
                <a:spcPts val="1800"/>
              </a:spcAft>
              <a:buBlip>
                <a:blip r:embed="rId8"/>
              </a:buBlip>
            </a:pPr>
            <a:r>
              <a:rPr lang="fr-CA" sz="1400" dirty="0">
                <a:solidFill>
                  <a:srgbClr val="3B6979"/>
                </a:solidFill>
                <a:latin typeface="Arial" panose="020B0604020202020204" pitchFamily="34" charset="0"/>
                <a:cs typeface="Arial" panose="020B0604020202020204" pitchFamily="34" charset="0"/>
              </a:rPr>
              <a:t>Mobbing académique : entre membres du corps professoral</a:t>
            </a:r>
          </a:p>
          <a:p>
            <a:pPr marL="285750" lvl="0" indent="-285750">
              <a:spcAft>
                <a:spcPts val="1800"/>
              </a:spcAft>
              <a:buBlip>
                <a:blip r:embed="rId8"/>
              </a:buBlip>
            </a:pPr>
            <a:r>
              <a:rPr lang="fr-CA" dirty="0">
                <a:solidFill>
                  <a:srgbClr val="3B6979"/>
                </a:solidFill>
                <a:latin typeface="Arial" panose="020B0604020202020204" pitchFamily="34" charset="0"/>
                <a:cs typeface="Arial" panose="020B0604020202020204" pitchFamily="34" charset="0"/>
              </a:rPr>
              <a:t>Climat toxique dans certains départements </a:t>
            </a:r>
          </a:p>
          <a:p>
            <a:pPr marL="285750" lvl="0" indent="-285750">
              <a:spcAft>
                <a:spcPts val="1800"/>
              </a:spcAft>
              <a:buBlip>
                <a:blip r:embed="rId8"/>
              </a:buBlip>
            </a:pPr>
            <a:r>
              <a:rPr lang="fr-CA" dirty="0">
                <a:solidFill>
                  <a:srgbClr val="3B6979"/>
                </a:solidFill>
                <a:latin typeface="Arial" panose="020B0604020202020204" pitchFamily="34" charset="0"/>
                <a:cs typeface="Arial" panose="020B0604020202020204" pitchFamily="34" charset="0"/>
              </a:rPr>
              <a:t>Incivilités et </a:t>
            </a:r>
            <a:r>
              <a:rPr lang="fr-CA" dirty="0" err="1">
                <a:solidFill>
                  <a:srgbClr val="3B6979"/>
                </a:solidFill>
                <a:latin typeface="Arial" panose="020B0604020202020204" pitchFamily="34" charset="0"/>
                <a:cs typeface="Arial" panose="020B0604020202020204" pitchFamily="34" charset="0"/>
              </a:rPr>
              <a:t>micro-violences</a:t>
            </a:r>
            <a:r>
              <a:rPr lang="fr-CA" dirty="0">
                <a:solidFill>
                  <a:srgbClr val="3B6979"/>
                </a:solidFill>
                <a:latin typeface="Arial" panose="020B0604020202020204" pitchFamily="34" charset="0"/>
                <a:cs typeface="Arial" panose="020B0604020202020204" pitchFamily="34" charset="0"/>
              </a:rPr>
              <a:t> à caractère psychologique parfois très subtiles </a:t>
            </a:r>
          </a:p>
          <a:p>
            <a:pPr marL="285750" indent="-285750">
              <a:spcAft>
                <a:spcPts val="1800"/>
              </a:spcAft>
              <a:buBlip>
                <a:blip r:embed="rId8"/>
              </a:buBlip>
            </a:pPr>
            <a:r>
              <a:rPr lang="fr-CA" dirty="0">
                <a:solidFill>
                  <a:srgbClr val="3B6979"/>
                </a:solidFill>
                <a:latin typeface="Arial" panose="020B0604020202020204" pitchFamily="34" charset="0"/>
                <a:cs typeface="Arial" panose="020B0604020202020204" pitchFamily="34" charset="0"/>
              </a:rPr>
              <a:t>Craintes de certains collègues et état d’hypervigilance </a:t>
            </a:r>
          </a:p>
          <a:p>
            <a:pPr marL="285750" indent="-285750">
              <a:spcAft>
                <a:spcPts val="1800"/>
              </a:spcAft>
              <a:buBlip>
                <a:blip r:embed="rId8"/>
              </a:buBlip>
            </a:pPr>
            <a:r>
              <a:rPr lang="fr-CA" dirty="0">
                <a:solidFill>
                  <a:srgbClr val="3B6979"/>
                </a:solidFill>
                <a:latin typeface="Arial" panose="020B0604020202020204" pitchFamily="34" charset="0"/>
                <a:cs typeface="Arial" panose="020B0604020202020204" pitchFamily="34" charset="0"/>
              </a:rPr>
              <a:t>Sentiment de ne pas pouvoir être authentique</a:t>
            </a:r>
          </a:p>
          <a:p>
            <a:pPr marL="285750" indent="-285750">
              <a:spcAft>
                <a:spcPts val="1800"/>
              </a:spcAft>
              <a:buBlip>
                <a:blip r:embed="rId8"/>
              </a:buBlip>
            </a:pPr>
            <a:r>
              <a:rPr lang="fr-CA" dirty="0">
                <a:solidFill>
                  <a:srgbClr val="3B6979"/>
                </a:solidFill>
                <a:latin typeface="Arial" panose="020B0604020202020204" pitchFamily="34" charset="0"/>
                <a:cs typeface="Arial" panose="020B0604020202020204" pitchFamily="34" charset="0"/>
              </a:rPr>
              <a:t>Mal-être </a:t>
            </a:r>
          </a:p>
          <a:p>
            <a:pPr marL="285750" lvl="0" indent="-285750">
              <a:spcAft>
                <a:spcPts val="600"/>
              </a:spcAft>
              <a:buBlip>
                <a:blip r:embed="rId8"/>
              </a:buBlip>
            </a:pPr>
            <a:r>
              <a:rPr lang="fr-CA" dirty="0">
                <a:solidFill>
                  <a:srgbClr val="3B6979"/>
                </a:solidFill>
                <a:latin typeface="Arial" panose="020B0604020202020204" pitchFamily="34" charset="0"/>
                <a:cs typeface="Arial" panose="020B0604020202020204" pitchFamily="34" charset="0"/>
              </a:rPr>
              <a:t>Présentéisme, absentéisme et démission  </a:t>
            </a:r>
          </a:p>
          <a:p>
            <a:pPr marL="742950" lvl="1" indent="-285750">
              <a:spcAft>
                <a:spcPts val="1800"/>
              </a:spcAft>
              <a:buBlip>
                <a:blip r:embed="rId8"/>
              </a:buBlip>
            </a:pPr>
            <a:r>
              <a:rPr lang="fr-CA" sz="1400" dirty="0">
                <a:solidFill>
                  <a:srgbClr val="3B6979"/>
                </a:solidFill>
                <a:latin typeface="Arial" panose="020B0604020202020204" pitchFamily="34" charset="0"/>
                <a:cs typeface="Arial" panose="020B0604020202020204" pitchFamily="34" charset="0"/>
              </a:rPr>
              <a:t>40% des membres du personnel universitaire qui souffrent de détresse psychologique ont l’intention de quitter leur emploi (Cloutier &amp; Pellerin, 2019)</a:t>
            </a:r>
          </a:p>
        </p:txBody>
      </p:sp>
    </p:spTree>
    <p:extLst>
      <p:ext uri="{BB962C8B-B14F-4D97-AF65-F5344CB8AC3E}">
        <p14:creationId xmlns:p14="http://schemas.microsoft.com/office/powerpoint/2010/main" val="3140510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BFE4">
            <a:alpha val="33000"/>
          </a:srgbClr>
        </a:solidFill>
        <a:effectLst/>
      </p:bgPr>
    </p:bg>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C695F7B5-5A4F-68B2-23CF-0FADB6EE6ABA}"/>
              </a:ext>
            </a:extLst>
          </p:cNvPr>
          <p:cNvPicPr>
            <a:picLocks noChangeAspect="1"/>
          </p:cNvPicPr>
          <p:nvPr>
            <p:custDataLst>
              <p:tags r:id="rId1"/>
            </p:custDataLst>
          </p:nvPr>
        </p:nvPicPr>
        <p:blipFill>
          <a:blip r:embed="rId23">
            <a:extLst>
              <a:ext uri="{28A0092B-C50C-407E-A947-70E740481C1C}">
                <a14:useLocalDpi xmlns:a14="http://schemas.microsoft.com/office/drawing/2010/main" val="0"/>
              </a:ext>
            </a:extLst>
          </a:blip>
          <a:stretch>
            <a:fillRect/>
          </a:stretch>
        </p:blipFill>
        <p:spPr>
          <a:xfrm>
            <a:off x="10482642" y="3086268"/>
            <a:ext cx="864311" cy="854627"/>
          </a:xfrm>
          <a:prstGeom prst="rect">
            <a:avLst/>
          </a:prstGeom>
        </p:spPr>
      </p:pic>
      <p:sp>
        <p:nvSpPr>
          <p:cNvPr id="4" name="ZoneTexte 3">
            <a:extLst>
              <a:ext uri="{FF2B5EF4-FFF2-40B4-BE49-F238E27FC236}">
                <a16:creationId xmlns:a16="http://schemas.microsoft.com/office/drawing/2014/main" id="{47272D8B-7DB6-45A8-A901-DF2F5D4BDE2B}"/>
              </a:ext>
            </a:extLst>
          </p:cNvPr>
          <p:cNvSpPr txBox="1"/>
          <p:nvPr>
            <p:custDataLst>
              <p:tags r:id="rId2"/>
            </p:custDataLst>
          </p:nvPr>
        </p:nvSpPr>
        <p:spPr>
          <a:xfrm>
            <a:off x="157885" y="7679"/>
            <a:ext cx="9028604" cy="830997"/>
          </a:xfrm>
          <a:prstGeom prst="rect">
            <a:avLst/>
          </a:prstGeom>
          <a:noFill/>
        </p:spPr>
        <p:txBody>
          <a:bodyPr wrap="square" rtlCol="0">
            <a:spAutoFit/>
          </a:bodyPr>
          <a:lstStyle/>
          <a:p>
            <a:pPr lvl="0"/>
            <a:r>
              <a:rPr lang="fr-CA" sz="4800" b="1" dirty="0">
                <a:solidFill>
                  <a:srgbClr val="3B6979"/>
                </a:solidFill>
                <a:latin typeface="Arial" panose="020B0604020202020204" pitchFamily="34" charset="0"/>
                <a:cs typeface="Arial" panose="020B0604020202020204" pitchFamily="34" charset="0"/>
                <a:sym typeface="Calibri"/>
              </a:rPr>
              <a:t>Enjeux sur la santé mentale</a:t>
            </a:r>
            <a:endParaRPr kumimoji="0" lang="fr-CA" sz="4400" b="1" i="0" u="none" strike="noStrike" kern="1200" cap="none" spc="0" normalizeH="0" baseline="0" noProof="0" dirty="0">
              <a:ln>
                <a:noFill/>
              </a:ln>
              <a:solidFill>
                <a:srgbClr val="3B6979"/>
              </a:solidFill>
              <a:effectLst/>
              <a:uLnTx/>
              <a:uFillTx/>
              <a:latin typeface="Arial" panose="020B0604020202020204" pitchFamily="34" charset="0"/>
              <a:cs typeface="Arial" panose="020B0604020202020204" pitchFamily="34" charset="0"/>
            </a:endParaRPr>
          </a:p>
        </p:txBody>
      </p:sp>
      <p:sp>
        <p:nvSpPr>
          <p:cNvPr id="15" name="Rectangle : coins arrondis 14">
            <a:extLst>
              <a:ext uri="{FF2B5EF4-FFF2-40B4-BE49-F238E27FC236}">
                <a16:creationId xmlns:a16="http://schemas.microsoft.com/office/drawing/2014/main" id="{91B44EBC-87EB-4391-92B3-50606242AD87}"/>
              </a:ext>
            </a:extLst>
          </p:cNvPr>
          <p:cNvSpPr/>
          <p:nvPr>
            <p:custDataLst>
              <p:tags r:id="rId3"/>
            </p:custDataLst>
          </p:nvPr>
        </p:nvSpPr>
        <p:spPr>
          <a:xfrm>
            <a:off x="262949" y="1301704"/>
            <a:ext cx="3879904" cy="157343"/>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numéro de diapositive 1">
            <a:extLst>
              <a:ext uri="{FF2B5EF4-FFF2-40B4-BE49-F238E27FC236}">
                <a16:creationId xmlns:a16="http://schemas.microsoft.com/office/drawing/2014/main" id="{800B2749-526C-4EA0-8CE1-98C5026149EB}"/>
              </a:ext>
            </a:extLst>
          </p:cNvPr>
          <p:cNvSpPr>
            <a:spLocks noGrp="1"/>
          </p:cNvSpPr>
          <p:nvPr>
            <p:ph type="sldNum" sz="quarter" idx="12"/>
            <p:custDataLst>
              <p:tags r:id="rId4"/>
            </p:custDataLst>
          </p:nvPr>
        </p:nvSpPr>
        <p:spPr>
          <a:xfrm>
            <a:off x="9282953" y="6316115"/>
            <a:ext cx="2743200" cy="365125"/>
          </a:xfrm>
        </p:spPr>
        <p:txBody>
          <a:bodyPr/>
          <a:lstStyle/>
          <a:p>
            <a:fld id="{39B438FF-62CE-4504-ADA6-C6B9AA76A37A}" type="slidenum">
              <a:rPr lang="fr-CA" smtClean="0"/>
              <a:t>6</a:t>
            </a:fld>
            <a:endParaRPr lang="fr-CA"/>
          </a:p>
        </p:txBody>
      </p:sp>
      <p:sp>
        <p:nvSpPr>
          <p:cNvPr id="8" name="ZoneTexte 7">
            <a:extLst>
              <a:ext uri="{FF2B5EF4-FFF2-40B4-BE49-F238E27FC236}">
                <a16:creationId xmlns:a16="http://schemas.microsoft.com/office/drawing/2014/main" id="{EE2E6996-A93E-95AF-95E7-6BB299C4C02C}"/>
              </a:ext>
            </a:extLst>
          </p:cNvPr>
          <p:cNvSpPr txBox="1"/>
          <p:nvPr>
            <p:custDataLst>
              <p:tags r:id="rId5"/>
            </p:custDataLst>
          </p:nvPr>
        </p:nvSpPr>
        <p:spPr>
          <a:xfrm>
            <a:off x="248863" y="831431"/>
            <a:ext cx="4204796" cy="369332"/>
          </a:xfrm>
          <a:prstGeom prst="rect">
            <a:avLst/>
          </a:prstGeom>
          <a:solidFill>
            <a:srgbClr val="A1BFE4"/>
          </a:solidFill>
        </p:spPr>
        <p:txBody>
          <a:bodyPr wrap="square">
            <a:spAutoFit/>
          </a:bodyPr>
          <a:lstStyle/>
          <a:p>
            <a:pPr lvl="0"/>
            <a:r>
              <a:rPr lang="fr-CA" sz="1800" b="1" dirty="0">
                <a:latin typeface="Arial" panose="020B0604020202020204" pitchFamily="34" charset="0"/>
                <a:cs typeface="Arial" panose="020B0604020202020204" pitchFamily="34" charset="0"/>
                <a:sym typeface="Calibri"/>
              </a:rPr>
              <a:t>Communauté étudiante </a:t>
            </a:r>
            <a:r>
              <a:rPr lang="fr-CA" sz="1800" b="1" dirty="0">
                <a:solidFill>
                  <a:srgbClr val="3B6979"/>
                </a:solidFill>
                <a:latin typeface="Arial" panose="020B0604020202020204" pitchFamily="34" charset="0"/>
                <a:cs typeface="Arial" panose="020B0604020202020204" pitchFamily="34" charset="0"/>
                <a:sym typeface="Calibri"/>
              </a:rPr>
              <a:t> </a:t>
            </a:r>
            <a:endParaRPr kumimoji="0" lang="fr-CA" sz="1600" b="1" i="0" strike="noStrike" kern="1200" cap="none" spc="0" normalizeH="0" baseline="0" noProof="0" dirty="0">
              <a:ln>
                <a:noFill/>
              </a:ln>
              <a:solidFill>
                <a:srgbClr val="3B6979"/>
              </a:solidFill>
              <a:effectLst/>
              <a:uLnTx/>
              <a:uFillTx/>
              <a:latin typeface="Arial" panose="020B0604020202020204" pitchFamily="34" charset="0"/>
              <a:cs typeface="Arial" panose="020B0604020202020204" pitchFamily="34" charset="0"/>
            </a:endParaRPr>
          </a:p>
        </p:txBody>
      </p:sp>
      <p:sp>
        <p:nvSpPr>
          <p:cNvPr id="16" name="Rectangle : coins arrondis 15">
            <a:extLst>
              <a:ext uri="{FF2B5EF4-FFF2-40B4-BE49-F238E27FC236}">
                <a16:creationId xmlns:a16="http://schemas.microsoft.com/office/drawing/2014/main" id="{20F2AE66-7A17-62A1-50C4-9E99131134BD}"/>
              </a:ext>
            </a:extLst>
          </p:cNvPr>
          <p:cNvSpPr/>
          <p:nvPr>
            <p:custDataLst>
              <p:tags r:id="rId6"/>
            </p:custDataLst>
          </p:nvPr>
        </p:nvSpPr>
        <p:spPr>
          <a:xfrm rot="5400000">
            <a:off x="2311512" y="2340578"/>
            <a:ext cx="703338" cy="71212"/>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ZoneTexte 23">
            <a:extLst>
              <a:ext uri="{FF2B5EF4-FFF2-40B4-BE49-F238E27FC236}">
                <a16:creationId xmlns:a16="http://schemas.microsoft.com/office/drawing/2014/main" id="{65552B2E-B185-0231-6B14-DADBF1480B52}"/>
              </a:ext>
            </a:extLst>
          </p:cNvPr>
          <p:cNvSpPr txBox="1"/>
          <p:nvPr>
            <p:custDataLst>
              <p:tags r:id="rId7"/>
            </p:custDataLst>
          </p:nvPr>
        </p:nvSpPr>
        <p:spPr>
          <a:xfrm>
            <a:off x="2851310" y="2061464"/>
            <a:ext cx="8404750" cy="646331"/>
          </a:xfrm>
          <a:prstGeom prst="rect">
            <a:avLst/>
          </a:prstGeom>
          <a:noFill/>
        </p:spPr>
        <p:txBody>
          <a:bodyPr wrap="square">
            <a:spAutoFit/>
          </a:bodyPr>
          <a:lstStyle/>
          <a:p>
            <a:pPr marL="0" marR="0" lvl="0" indent="0" algn="l" rtl="0">
              <a:spcBef>
                <a:spcPts val="0"/>
              </a:spcBef>
              <a:spcAft>
                <a:spcPts val="0"/>
              </a:spcAft>
              <a:buNone/>
            </a:pPr>
            <a:r>
              <a:rPr lang="fr-CA" sz="1800" dirty="0">
                <a:solidFill>
                  <a:schemeClr val="dk1"/>
                </a:solidFill>
                <a:latin typeface="Arial" panose="020B0604020202020204" pitchFamily="34" charset="0"/>
                <a:ea typeface="Calibri"/>
                <a:cs typeface="Arial" panose="020B0604020202020204" pitchFamily="34" charset="0"/>
                <a:sym typeface="Calibri"/>
              </a:rPr>
              <a:t>Prévalence de détresse psychologique élevée chez les personnes étudiantes universitaires VS population du même âge</a:t>
            </a:r>
            <a:endParaRPr lang="fr-CA" sz="1400" dirty="0">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3DD90D36-C0C1-7827-B076-CD726012FF59}"/>
              </a:ext>
            </a:extLst>
          </p:cNvPr>
          <p:cNvSpPr txBox="1"/>
          <p:nvPr>
            <p:custDataLst>
              <p:tags r:id="rId8"/>
            </p:custDataLst>
          </p:nvPr>
        </p:nvSpPr>
        <p:spPr>
          <a:xfrm>
            <a:off x="7309630" y="2450756"/>
            <a:ext cx="2393665" cy="261610"/>
          </a:xfrm>
          <a:prstGeom prst="rect">
            <a:avLst/>
          </a:prstGeom>
          <a:noFill/>
        </p:spPr>
        <p:txBody>
          <a:bodyPr wrap="square">
            <a:spAutoFit/>
          </a:bodyPr>
          <a:lstStyle/>
          <a:p>
            <a:r>
              <a:rPr lang="fr-CA" sz="1100" dirty="0">
                <a:latin typeface="Arial" panose="020B0604020202020204" pitchFamily="34" charset="0"/>
                <a:cs typeface="Arial" panose="020B0604020202020204" pitchFamily="34" charset="0"/>
              </a:rPr>
              <a:t>- </a:t>
            </a:r>
            <a:r>
              <a:rPr lang="fr-CA" sz="1100" i="1" dirty="0">
                <a:latin typeface="Arial" panose="020B0604020202020204" pitchFamily="34" charset="0"/>
                <a:cs typeface="Arial" panose="020B0604020202020204" pitchFamily="34" charset="0"/>
              </a:rPr>
              <a:t>Union étudiante du Québec</a:t>
            </a:r>
            <a:r>
              <a:rPr lang="fr-CA" sz="1100" dirty="0">
                <a:latin typeface="Arial" panose="020B0604020202020204" pitchFamily="34" charset="0"/>
                <a:cs typeface="Arial" panose="020B0604020202020204" pitchFamily="34" charset="0"/>
              </a:rPr>
              <a:t>, 2019</a:t>
            </a:r>
          </a:p>
        </p:txBody>
      </p:sp>
      <p:sp>
        <p:nvSpPr>
          <p:cNvPr id="27" name="Rectangle : coins arrondis 26">
            <a:extLst>
              <a:ext uri="{FF2B5EF4-FFF2-40B4-BE49-F238E27FC236}">
                <a16:creationId xmlns:a16="http://schemas.microsoft.com/office/drawing/2014/main" id="{82C8FD47-8F0E-0BF6-1ABE-2A8C0F2256F0}"/>
              </a:ext>
            </a:extLst>
          </p:cNvPr>
          <p:cNvSpPr/>
          <p:nvPr>
            <p:custDataLst>
              <p:tags r:id="rId9"/>
            </p:custDataLst>
          </p:nvPr>
        </p:nvSpPr>
        <p:spPr>
          <a:xfrm rot="5400000">
            <a:off x="9805353" y="3455655"/>
            <a:ext cx="703338" cy="88526"/>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ZoneTexte 27">
            <a:extLst>
              <a:ext uri="{FF2B5EF4-FFF2-40B4-BE49-F238E27FC236}">
                <a16:creationId xmlns:a16="http://schemas.microsoft.com/office/drawing/2014/main" id="{DED81686-E9CB-0935-E2FC-C9D391B493AA}"/>
              </a:ext>
            </a:extLst>
          </p:cNvPr>
          <p:cNvSpPr txBox="1"/>
          <p:nvPr>
            <p:custDataLst>
              <p:tags r:id="rId10"/>
            </p:custDataLst>
          </p:nvPr>
        </p:nvSpPr>
        <p:spPr>
          <a:xfrm>
            <a:off x="813798" y="3200862"/>
            <a:ext cx="9195124" cy="646331"/>
          </a:xfrm>
          <a:prstGeom prst="rect">
            <a:avLst/>
          </a:prstGeom>
          <a:noFill/>
        </p:spPr>
        <p:txBody>
          <a:bodyPr wrap="square">
            <a:spAutoFit/>
          </a:bodyPr>
          <a:lstStyle/>
          <a:p>
            <a:pPr marL="0" marR="0" lvl="0" indent="0" algn="l" rtl="0">
              <a:spcBef>
                <a:spcPts val="0"/>
              </a:spcBef>
              <a:spcAft>
                <a:spcPts val="0"/>
              </a:spcAft>
              <a:buNone/>
            </a:pPr>
            <a:r>
              <a:rPr lang="fr-CA" sz="1800" dirty="0">
                <a:solidFill>
                  <a:schemeClr val="dk1"/>
                </a:solidFill>
                <a:latin typeface="Arial" panose="020B0604020202020204" pitchFamily="34" charset="0"/>
                <a:ea typeface="Calibri"/>
                <a:cs typeface="Arial" panose="020B0604020202020204" pitchFamily="34" charset="0"/>
                <a:sym typeface="Calibri"/>
              </a:rPr>
              <a:t>Pourcentage des personnes étudiantes au doctorat auraient des symptômes dépressifs cliniquement significatifs</a:t>
            </a:r>
            <a:endParaRPr lang="fr-CA" sz="1400" dirty="0">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EA74DDBC-BFC6-DBFF-2778-871DC42F5B39}"/>
              </a:ext>
            </a:extLst>
          </p:cNvPr>
          <p:cNvSpPr txBox="1"/>
          <p:nvPr>
            <p:custDataLst>
              <p:tags r:id="rId11"/>
            </p:custDataLst>
          </p:nvPr>
        </p:nvSpPr>
        <p:spPr>
          <a:xfrm>
            <a:off x="3605732" y="3615194"/>
            <a:ext cx="2376893" cy="261610"/>
          </a:xfrm>
          <a:prstGeom prst="rect">
            <a:avLst/>
          </a:prstGeom>
          <a:noFill/>
        </p:spPr>
        <p:txBody>
          <a:bodyPr wrap="square">
            <a:spAutoFit/>
          </a:bodyPr>
          <a:lstStyle/>
          <a:p>
            <a:r>
              <a:rPr lang="fr-CA" sz="1100" i="1" dirty="0">
                <a:latin typeface="Arial" panose="020B0604020202020204" pitchFamily="34" charset="0"/>
                <a:cs typeface="Arial" panose="020B0604020202020204" pitchFamily="34" charset="0"/>
              </a:rPr>
              <a:t>- </a:t>
            </a:r>
            <a:r>
              <a:rPr lang="fr-CA" sz="1100" i="1" dirty="0" err="1">
                <a:latin typeface="Arial" panose="020B0604020202020204" pitchFamily="34" charset="0"/>
                <a:cs typeface="Arial" panose="020B0604020202020204" pitchFamily="34" charset="0"/>
              </a:rPr>
              <a:t>Satinsky</a:t>
            </a:r>
            <a:r>
              <a:rPr lang="fr-CA" sz="1100" i="1" dirty="0">
                <a:latin typeface="Arial" panose="020B0604020202020204" pitchFamily="34" charset="0"/>
                <a:cs typeface="Arial" panose="020B0604020202020204" pitchFamily="34" charset="0"/>
              </a:rPr>
              <a:t> et al., 2021</a:t>
            </a:r>
          </a:p>
        </p:txBody>
      </p:sp>
      <p:sp>
        <p:nvSpPr>
          <p:cNvPr id="30" name="ZoneTexte 29">
            <a:extLst>
              <a:ext uri="{FF2B5EF4-FFF2-40B4-BE49-F238E27FC236}">
                <a16:creationId xmlns:a16="http://schemas.microsoft.com/office/drawing/2014/main" id="{0EBC09DB-B9EC-600F-88A5-F4EB18BCAE51}"/>
              </a:ext>
            </a:extLst>
          </p:cNvPr>
          <p:cNvSpPr txBox="1"/>
          <p:nvPr>
            <p:custDataLst>
              <p:tags r:id="rId12"/>
            </p:custDataLst>
          </p:nvPr>
        </p:nvSpPr>
        <p:spPr>
          <a:xfrm>
            <a:off x="10305122" y="3207530"/>
            <a:ext cx="1222330" cy="584775"/>
          </a:xfrm>
          <a:prstGeom prst="rect">
            <a:avLst/>
          </a:prstGeom>
          <a:noFill/>
        </p:spPr>
        <p:txBody>
          <a:bodyPr wrap="square" rtlCol="0">
            <a:spAutoFit/>
          </a:bodyPr>
          <a:lstStyle/>
          <a:p>
            <a:pPr lvl="0" algn="ctr"/>
            <a:r>
              <a:rPr lang="fr-CA" sz="3200" b="1" dirty="0">
                <a:latin typeface="Univers Condensed" panose="020B0506020202050204" pitchFamily="34" charset="0"/>
                <a:cs typeface="Calibri"/>
                <a:sym typeface="Calibri"/>
              </a:rPr>
              <a:t>24%</a:t>
            </a:r>
            <a:endParaRPr kumimoji="0" lang="fr-CA" sz="2800" b="1" i="0" u="none" strike="noStrike" kern="1200" cap="none" spc="0" normalizeH="0" baseline="0" noProof="0" dirty="0">
              <a:ln>
                <a:noFill/>
              </a:ln>
              <a:effectLst/>
              <a:uLnTx/>
              <a:uFillTx/>
              <a:latin typeface="Univers Condensed" panose="020B0506020202050204" pitchFamily="34" charset="0"/>
            </a:endParaRPr>
          </a:p>
        </p:txBody>
      </p:sp>
      <p:sp>
        <p:nvSpPr>
          <p:cNvPr id="32" name="ZoneTexte 31">
            <a:extLst>
              <a:ext uri="{FF2B5EF4-FFF2-40B4-BE49-F238E27FC236}">
                <a16:creationId xmlns:a16="http://schemas.microsoft.com/office/drawing/2014/main" id="{77D60821-0A7D-14B9-B21D-352A1813C82F}"/>
              </a:ext>
            </a:extLst>
          </p:cNvPr>
          <p:cNvSpPr txBox="1"/>
          <p:nvPr>
            <p:custDataLst>
              <p:tags r:id="rId13"/>
            </p:custDataLst>
          </p:nvPr>
        </p:nvSpPr>
        <p:spPr>
          <a:xfrm>
            <a:off x="2240596" y="4264910"/>
            <a:ext cx="9250292" cy="646331"/>
          </a:xfrm>
          <a:prstGeom prst="rect">
            <a:avLst/>
          </a:prstGeom>
          <a:noFill/>
        </p:spPr>
        <p:txBody>
          <a:bodyPr wrap="square">
            <a:spAutoFit/>
          </a:bodyPr>
          <a:lstStyle/>
          <a:p>
            <a:pPr lvl="0"/>
            <a:r>
              <a:rPr lang="fr-CA" sz="1800" dirty="0">
                <a:solidFill>
                  <a:schemeClr val="dk1"/>
                </a:solidFill>
                <a:latin typeface="Arial" panose="020B0604020202020204" pitchFamily="34" charset="0"/>
                <a:ea typeface="Calibri"/>
                <a:cs typeface="Arial" panose="020B0604020202020204" pitchFamily="34" charset="0"/>
                <a:sym typeface="Calibri"/>
              </a:rPr>
              <a:t>Dans une étude américaine, 33,6% des personnes étudiantes mentionnent que l’anxiété a eu un impact négatif sur leur performance scolaire </a:t>
            </a:r>
            <a:endParaRPr lang="fr-CA" sz="1400" dirty="0">
              <a:latin typeface="Arial" panose="020B0604020202020204" pitchFamily="34" charset="0"/>
              <a:cs typeface="Arial" panose="020B0604020202020204" pitchFamily="34" charset="0"/>
            </a:endParaRPr>
          </a:p>
        </p:txBody>
      </p:sp>
      <p:sp>
        <p:nvSpPr>
          <p:cNvPr id="33" name="ZoneTexte 32">
            <a:extLst>
              <a:ext uri="{FF2B5EF4-FFF2-40B4-BE49-F238E27FC236}">
                <a16:creationId xmlns:a16="http://schemas.microsoft.com/office/drawing/2014/main" id="{62A3F3F4-BF16-0130-59C0-0432D49DC4B9}"/>
              </a:ext>
            </a:extLst>
          </p:cNvPr>
          <p:cNvSpPr txBox="1"/>
          <p:nvPr>
            <p:custDataLst>
              <p:tags r:id="rId14"/>
            </p:custDataLst>
          </p:nvPr>
        </p:nvSpPr>
        <p:spPr>
          <a:xfrm>
            <a:off x="8478565" y="4731041"/>
            <a:ext cx="3012323" cy="261610"/>
          </a:xfrm>
          <a:prstGeom prst="rect">
            <a:avLst/>
          </a:prstGeom>
          <a:noFill/>
        </p:spPr>
        <p:txBody>
          <a:bodyPr wrap="square">
            <a:spAutoFit/>
          </a:bodyPr>
          <a:lstStyle/>
          <a:p>
            <a:r>
              <a:rPr lang="fr-CA" sz="1100" dirty="0">
                <a:latin typeface="Arial" panose="020B0604020202020204" pitchFamily="34" charset="0"/>
                <a:cs typeface="Arial" panose="020B0604020202020204" pitchFamily="34" charset="0"/>
              </a:rPr>
              <a:t>- </a:t>
            </a:r>
            <a:r>
              <a:rPr lang="fr-CA" sz="1100" i="1" dirty="0">
                <a:latin typeface="Arial" panose="020B0604020202020204" pitchFamily="34" charset="0"/>
                <a:cs typeface="Arial" panose="020B0604020202020204" pitchFamily="34" charset="0"/>
              </a:rPr>
              <a:t>American </a:t>
            </a:r>
            <a:r>
              <a:rPr lang="fr-CA" sz="1100" i="1" dirty="0" err="1">
                <a:latin typeface="Arial" panose="020B0604020202020204" pitchFamily="34" charset="0"/>
                <a:cs typeface="Arial" panose="020B0604020202020204" pitchFamily="34" charset="0"/>
              </a:rPr>
              <a:t>College</a:t>
            </a:r>
            <a:r>
              <a:rPr lang="fr-CA" sz="1100" i="1" dirty="0">
                <a:latin typeface="Arial" panose="020B0604020202020204" pitchFamily="34" charset="0"/>
                <a:cs typeface="Arial" panose="020B0604020202020204" pitchFamily="34" charset="0"/>
              </a:rPr>
              <a:t> </a:t>
            </a:r>
            <a:r>
              <a:rPr lang="fr-CA" sz="1100" i="1" dirty="0" err="1">
                <a:latin typeface="Arial" panose="020B0604020202020204" pitchFamily="34" charset="0"/>
                <a:cs typeface="Arial" panose="020B0604020202020204" pitchFamily="34" charset="0"/>
              </a:rPr>
              <a:t>Health</a:t>
            </a:r>
            <a:r>
              <a:rPr lang="fr-CA" sz="1100" i="1" dirty="0">
                <a:latin typeface="Arial" panose="020B0604020202020204" pitchFamily="34" charset="0"/>
                <a:cs typeface="Arial" panose="020B0604020202020204" pitchFamily="34" charset="0"/>
              </a:rPr>
              <a:t> Association, 2022</a:t>
            </a:r>
            <a:endParaRPr lang="fr-CA" sz="1100" dirty="0">
              <a:latin typeface="Arial" panose="020B0604020202020204" pitchFamily="34" charset="0"/>
              <a:cs typeface="Arial" panose="020B0604020202020204" pitchFamily="34" charset="0"/>
            </a:endParaRPr>
          </a:p>
        </p:txBody>
      </p:sp>
      <p:sp>
        <p:nvSpPr>
          <p:cNvPr id="35" name="Rectangle : coins arrondis 34">
            <a:extLst>
              <a:ext uri="{FF2B5EF4-FFF2-40B4-BE49-F238E27FC236}">
                <a16:creationId xmlns:a16="http://schemas.microsoft.com/office/drawing/2014/main" id="{2927E5A0-4B39-51F2-96C3-44E486A31DE8}"/>
              </a:ext>
            </a:extLst>
          </p:cNvPr>
          <p:cNvSpPr/>
          <p:nvPr>
            <p:custDataLst>
              <p:tags r:id="rId15"/>
            </p:custDataLst>
          </p:nvPr>
        </p:nvSpPr>
        <p:spPr>
          <a:xfrm rot="5400000">
            <a:off x="1654318" y="4543925"/>
            <a:ext cx="703338" cy="73152"/>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8" name="Rectangle : coins arrondis 37">
            <a:extLst>
              <a:ext uri="{FF2B5EF4-FFF2-40B4-BE49-F238E27FC236}">
                <a16:creationId xmlns:a16="http://schemas.microsoft.com/office/drawing/2014/main" id="{58B73DE5-75B7-B11A-2724-AA2F7315C0AA}"/>
              </a:ext>
            </a:extLst>
          </p:cNvPr>
          <p:cNvSpPr/>
          <p:nvPr>
            <p:custDataLst>
              <p:tags r:id="rId16"/>
            </p:custDataLst>
          </p:nvPr>
        </p:nvSpPr>
        <p:spPr>
          <a:xfrm rot="5400000">
            <a:off x="9727061" y="5733250"/>
            <a:ext cx="703338" cy="88526"/>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9" name="ZoneTexte 38">
            <a:extLst>
              <a:ext uri="{FF2B5EF4-FFF2-40B4-BE49-F238E27FC236}">
                <a16:creationId xmlns:a16="http://schemas.microsoft.com/office/drawing/2014/main" id="{8988A115-B5D1-51B1-AEA8-000475B20D41}"/>
              </a:ext>
            </a:extLst>
          </p:cNvPr>
          <p:cNvSpPr txBox="1"/>
          <p:nvPr>
            <p:custDataLst>
              <p:tags r:id="rId17"/>
            </p:custDataLst>
          </p:nvPr>
        </p:nvSpPr>
        <p:spPr>
          <a:xfrm>
            <a:off x="813798" y="5425844"/>
            <a:ext cx="9064960" cy="646331"/>
          </a:xfrm>
          <a:prstGeom prst="rect">
            <a:avLst/>
          </a:prstGeom>
          <a:noFill/>
        </p:spPr>
        <p:txBody>
          <a:bodyPr wrap="square">
            <a:spAutoFit/>
          </a:bodyPr>
          <a:lstStyle/>
          <a:p>
            <a:pPr lvl="0"/>
            <a:r>
              <a:rPr lang="fr-CA" sz="1800" dirty="0">
                <a:solidFill>
                  <a:schemeClr val="dk1"/>
                </a:solidFill>
                <a:latin typeface="Arial" panose="020B0604020202020204" pitchFamily="34" charset="0"/>
                <a:ea typeface="Calibri"/>
                <a:cs typeface="Arial" panose="020B0604020202020204" pitchFamily="34" charset="0"/>
                <a:sym typeface="Calibri"/>
              </a:rPr>
              <a:t>51% des personnes étudiantes </a:t>
            </a:r>
            <a:r>
              <a:rPr lang="fr-CA" dirty="0">
                <a:solidFill>
                  <a:schemeClr val="dk1"/>
                </a:solidFill>
                <a:latin typeface="Arial" panose="020B0604020202020204" pitchFamily="34" charset="0"/>
                <a:ea typeface="Calibri"/>
                <a:cs typeface="Arial" panose="020B0604020202020204" pitchFamily="34" charset="0"/>
                <a:sym typeface="Calibri"/>
              </a:rPr>
              <a:t>ont indiqué</a:t>
            </a:r>
            <a:r>
              <a:rPr lang="fr-CA" sz="1800" dirty="0">
                <a:solidFill>
                  <a:schemeClr val="dk1"/>
                </a:solidFill>
                <a:latin typeface="Arial" panose="020B0604020202020204" pitchFamily="34" charset="0"/>
                <a:ea typeface="Calibri"/>
                <a:cs typeface="Arial" panose="020B0604020202020204" pitchFamily="34" charset="0"/>
                <a:sym typeface="Calibri"/>
              </a:rPr>
              <a:t> avoir ressenti que leur niveau de détresse psychologique a augmenté pendant la pandémie</a:t>
            </a:r>
            <a:endParaRPr lang="fr-CA" sz="1400" dirty="0">
              <a:latin typeface="Arial" panose="020B0604020202020204" pitchFamily="34" charset="0"/>
              <a:cs typeface="Arial" panose="020B0604020202020204" pitchFamily="34" charset="0"/>
            </a:endParaRPr>
          </a:p>
        </p:txBody>
      </p:sp>
      <p:pic>
        <p:nvPicPr>
          <p:cNvPr id="42" name="Image 41">
            <a:extLst>
              <a:ext uri="{FF2B5EF4-FFF2-40B4-BE49-F238E27FC236}">
                <a16:creationId xmlns:a16="http://schemas.microsoft.com/office/drawing/2014/main" id="{65715714-5808-E72A-1840-34DB3E1FC13C}"/>
              </a:ext>
            </a:extLst>
          </p:cNvPr>
          <p:cNvPicPr>
            <a:picLocks noChangeAspect="1"/>
          </p:cNvPicPr>
          <p:nvPr>
            <p:custDataLst>
              <p:tags r:id="rId18"/>
            </p:custDataLst>
          </p:nvPr>
        </p:nvPicPr>
        <p:blipFill>
          <a:blip r:embed="rId24"/>
          <a:stretch>
            <a:fillRect/>
          </a:stretch>
        </p:blipFill>
        <p:spPr>
          <a:xfrm>
            <a:off x="10091483" y="5254558"/>
            <a:ext cx="1045909" cy="1045909"/>
          </a:xfrm>
          <a:prstGeom prst="rect">
            <a:avLst/>
          </a:prstGeom>
        </p:spPr>
      </p:pic>
      <p:sp>
        <p:nvSpPr>
          <p:cNvPr id="46" name="ZoneTexte 45">
            <a:extLst>
              <a:ext uri="{FF2B5EF4-FFF2-40B4-BE49-F238E27FC236}">
                <a16:creationId xmlns:a16="http://schemas.microsoft.com/office/drawing/2014/main" id="{EA15BA55-CA75-61A0-B3D9-311088EA4156}"/>
              </a:ext>
            </a:extLst>
          </p:cNvPr>
          <p:cNvSpPr txBox="1"/>
          <p:nvPr>
            <p:custDataLst>
              <p:tags r:id="rId19"/>
            </p:custDataLst>
          </p:nvPr>
        </p:nvSpPr>
        <p:spPr>
          <a:xfrm>
            <a:off x="1387103" y="6046681"/>
            <a:ext cx="8744008" cy="261610"/>
          </a:xfrm>
          <a:prstGeom prst="rect">
            <a:avLst/>
          </a:prstGeom>
          <a:noFill/>
        </p:spPr>
        <p:txBody>
          <a:bodyPr wrap="square">
            <a:spAutoFit/>
          </a:bodyPr>
          <a:lstStyle/>
          <a:p>
            <a:r>
              <a:rPr lang="fr-CA" sz="1100" dirty="0">
                <a:latin typeface="Arial" panose="020B0604020202020204" pitchFamily="34" charset="0"/>
                <a:cs typeface="Arial" panose="020B0604020202020204" pitchFamily="34" charset="0"/>
              </a:rPr>
              <a:t>- </a:t>
            </a:r>
            <a:r>
              <a:rPr lang="fr-CA" sz="1100" i="1" dirty="0">
                <a:latin typeface="Arial" panose="020B0604020202020204" pitchFamily="34" charset="0"/>
                <a:cs typeface="Arial" panose="020B0604020202020204" pitchFamily="34" charset="0"/>
              </a:rPr>
              <a:t>Union étudiante du Québec &amp; Fédération des associations étudiantes universitaires québécoises en éducation permanente, 2021</a:t>
            </a:r>
            <a:endParaRPr lang="fr-CA" sz="1100" dirty="0">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5A9BA6E7-BC32-16E5-E977-AF1F72B59610}"/>
              </a:ext>
            </a:extLst>
          </p:cNvPr>
          <p:cNvGrpSpPr/>
          <p:nvPr>
            <p:custDataLst>
              <p:tags r:id="rId20"/>
            </p:custDataLst>
          </p:nvPr>
        </p:nvGrpSpPr>
        <p:grpSpPr>
          <a:xfrm>
            <a:off x="386485" y="4156204"/>
            <a:ext cx="1582926" cy="863741"/>
            <a:chOff x="157885" y="2243475"/>
            <a:chExt cx="1582926" cy="863741"/>
          </a:xfrm>
        </p:grpSpPr>
        <p:pic>
          <p:nvPicPr>
            <p:cNvPr id="6" name="Image 5">
              <a:extLst>
                <a:ext uri="{FF2B5EF4-FFF2-40B4-BE49-F238E27FC236}">
                  <a16:creationId xmlns:a16="http://schemas.microsoft.com/office/drawing/2014/main" id="{52BC41D9-5655-481C-7811-6DC360C577BA}"/>
                </a:ext>
              </a:extLst>
            </p:cNvPr>
            <p:cNvPicPr>
              <a:picLocks noChangeAspect="1"/>
            </p:cNvPicPr>
            <p:nvPr/>
          </p:nvPicPr>
          <p:blipFill>
            <a:blip r:embed="rId25"/>
            <a:stretch>
              <a:fillRect/>
            </a:stretch>
          </p:blipFill>
          <p:spPr>
            <a:xfrm>
              <a:off x="157885" y="2243475"/>
              <a:ext cx="854627" cy="854627"/>
            </a:xfrm>
            <a:prstGeom prst="rect">
              <a:avLst/>
            </a:prstGeom>
          </p:spPr>
        </p:pic>
        <p:pic>
          <p:nvPicPr>
            <p:cNvPr id="7" name="Image 6">
              <a:extLst>
                <a:ext uri="{FF2B5EF4-FFF2-40B4-BE49-F238E27FC236}">
                  <a16:creationId xmlns:a16="http://schemas.microsoft.com/office/drawing/2014/main" id="{3EEC0E0F-7F85-E243-61ED-83AEB351485A}"/>
                </a:ext>
              </a:extLst>
            </p:cNvPr>
            <p:cNvPicPr>
              <a:picLocks noChangeAspect="1"/>
            </p:cNvPicPr>
            <p:nvPr/>
          </p:nvPicPr>
          <p:blipFill>
            <a:blip r:embed="rId25"/>
            <a:stretch>
              <a:fillRect/>
            </a:stretch>
          </p:blipFill>
          <p:spPr>
            <a:xfrm>
              <a:off x="886184" y="2252589"/>
              <a:ext cx="854627" cy="854627"/>
            </a:xfrm>
            <a:prstGeom prst="rect">
              <a:avLst/>
            </a:prstGeom>
          </p:spPr>
        </p:pic>
      </p:grpSp>
      <p:pic>
        <p:nvPicPr>
          <p:cNvPr id="12" name="Image 11">
            <a:extLst>
              <a:ext uri="{FF2B5EF4-FFF2-40B4-BE49-F238E27FC236}">
                <a16:creationId xmlns:a16="http://schemas.microsoft.com/office/drawing/2014/main" id="{69B20196-78E7-31E5-DC74-09367AF370FC}"/>
              </a:ext>
            </a:extLst>
          </p:cNvPr>
          <p:cNvPicPr>
            <a:picLocks noChangeAspect="1"/>
          </p:cNvPicPr>
          <p:nvPr>
            <p:custDataLst>
              <p:tags r:id="rId21"/>
            </p:custDataLst>
          </p:nvPr>
        </p:nvPicPr>
        <p:blipFill>
          <a:blip r:embed="rId25">
            <a:duotone>
              <a:schemeClr val="accent5">
                <a:shade val="45000"/>
                <a:satMod val="135000"/>
              </a:schemeClr>
              <a:prstClr val="white"/>
            </a:duotone>
          </a:blip>
          <a:stretch>
            <a:fillRect/>
          </a:stretch>
        </p:blipFill>
        <p:spPr>
          <a:xfrm>
            <a:off x="753849" y="4153188"/>
            <a:ext cx="854627" cy="854627"/>
          </a:xfrm>
          <a:prstGeom prst="rect">
            <a:avLst/>
          </a:prstGeom>
        </p:spPr>
      </p:pic>
      <p:sp>
        <p:nvSpPr>
          <p:cNvPr id="13" name="ZoneTexte 12">
            <a:extLst>
              <a:ext uri="{FF2B5EF4-FFF2-40B4-BE49-F238E27FC236}">
                <a16:creationId xmlns:a16="http://schemas.microsoft.com/office/drawing/2014/main" id="{530E29F6-6DE6-0E3D-72B2-B49528AE3C7C}"/>
              </a:ext>
            </a:extLst>
          </p:cNvPr>
          <p:cNvSpPr txBox="1"/>
          <p:nvPr/>
        </p:nvSpPr>
        <p:spPr>
          <a:xfrm>
            <a:off x="477463" y="2132521"/>
            <a:ext cx="2095733" cy="461665"/>
          </a:xfrm>
          <a:prstGeom prst="rect">
            <a:avLst/>
          </a:prstGeom>
          <a:noFill/>
        </p:spPr>
        <p:txBody>
          <a:bodyPr wrap="square" rtlCol="0">
            <a:spAutoFit/>
          </a:bodyPr>
          <a:lstStyle/>
          <a:p>
            <a:pPr lvl="0" algn="ctr"/>
            <a:r>
              <a:rPr lang="fr-CA" sz="2400" b="1" dirty="0">
                <a:solidFill>
                  <a:srgbClr val="3B6979"/>
                </a:solidFill>
                <a:latin typeface="Arial" panose="020B0604020202020204" pitchFamily="34" charset="0"/>
                <a:cs typeface="Arial" panose="020B0604020202020204" pitchFamily="34" charset="0"/>
                <a:sym typeface="Calibri"/>
              </a:rPr>
              <a:t>58% VS 36%</a:t>
            </a:r>
            <a:endParaRPr kumimoji="0" lang="fr-CA" sz="2000" b="1" i="0" u="none" strike="noStrike" kern="1200" cap="none" spc="0" normalizeH="0" baseline="0" noProof="0" dirty="0">
              <a:ln>
                <a:noFill/>
              </a:ln>
              <a:solidFill>
                <a:srgbClr val="3B697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8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1BFE4">
            <a:alpha val="33000"/>
          </a:srgbClr>
        </a:solidFill>
        <a:effectLst/>
      </p:bgPr>
    </p:bg>
    <p:spTree>
      <p:nvGrpSpPr>
        <p:cNvPr id="1" name=""/>
        <p:cNvGrpSpPr/>
        <p:nvPr/>
      </p:nvGrpSpPr>
      <p:grpSpPr>
        <a:xfrm>
          <a:off x="0" y="0"/>
          <a:ext cx="0" cy="0"/>
          <a:chOff x="0" y="0"/>
          <a:chExt cx="0" cy="0"/>
        </a:xfrm>
      </p:grpSpPr>
      <p:pic>
        <p:nvPicPr>
          <p:cNvPr id="31" name="Image 30">
            <a:extLst>
              <a:ext uri="{FF2B5EF4-FFF2-40B4-BE49-F238E27FC236}">
                <a16:creationId xmlns:a16="http://schemas.microsoft.com/office/drawing/2014/main" id="{C695F7B5-5A4F-68B2-23CF-0FADB6EE6ABA}"/>
              </a:ext>
            </a:extLst>
          </p:cNvPr>
          <p:cNvPicPr>
            <a:picLocks noChangeAspect="1"/>
          </p:cNvPicPr>
          <p:nvPr>
            <p:custDataLst>
              <p:tags r:id="rId1"/>
            </p:custDataLst>
          </p:nvPr>
        </p:nvPicPr>
        <p:blipFill>
          <a:blip r:embed="rId17">
            <a:extLst>
              <a:ext uri="{28A0092B-C50C-407E-A947-70E740481C1C}">
                <a14:useLocalDpi xmlns:a14="http://schemas.microsoft.com/office/drawing/2010/main" val="0"/>
              </a:ext>
            </a:extLst>
          </a:blip>
          <a:stretch>
            <a:fillRect/>
          </a:stretch>
        </p:blipFill>
        <p:spPr>
          <a:xfrm>
            <a:off x="9707806" y="1997476"/>
            <a:ext cx="1610965" cy="1045909"/>
          </a:xfrm>
          <a:prstGeom prst="rect">
            <a:avLst/>
          </a:prstGeom>
        </p:spPr>
      </p:pic>
      <p:sp>
        <p:nvSpPr>
          <p:cNvPr id="4" name="ZoneTexte 3">
            <a:extLst>
              <a:ext uri="{FF2B5EF4-FFF2-40B4-BE49-F238E27FC236}">
                <a16:creationId xmlns:a16="http://schemas.microsoft.com/office/drawing/2014/main" id="{47272D8B-7DB6-45A8-A901-DF2F5D4BDE2B}"/>
              </a:ext>
            </a:extLst>
          </p:cNvPr>
          <p:cNvSpPr txBox="1"/>
          <p:nvPr>
            <p:custDataLst>
              <p:tags r:id="rId2"/>
            </p:custDataLst>
          </p:nvPr>
        </p:nvSpPr>
        <p:spPr>
          <a:xfrm>
            <a:off x="327152" y="401603"/>
            <a:ext cx="90286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sym typeface="Calibri"/>
              </a:rPr>
              <a:t>Enjeux sur la santé mentale</a:t>
            </a:r>
            <a:endParaRPr kumimoji="0" lang="fr-CA" sz="44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15" name="Rectangle : coins arrondis 14">
            <a:extLst>
              <a:ext uri="{FF2B5EF4-FFF2-40B4-BE49-F238E27FC236}">
                <a16:creationId xmlns:a16="http://schemas.microsoft.com/office/drawing/2014/main" id="{91B44EBC-87EB-4391-92B3-50606242AD87}"/>
              </a:ext>
            </a:extLst>
          </p:cNvPr>
          <p:cNvSpPr/>
          <p:nvPr>
            <p:custDataLst>
              <p:tags r:id="rId3"/>
            </p:custDataLst>
          </p:nvPr>
        </p:nvSpPr>
        <p:spPr>
          <a:xfrm>
            <a:off x="421816" y="1726376"/>
            <a:ext cx="3879904" cy="157343"/>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u numéro de diapositive 1">
            <a:extLst>
              <a:ext uri="{FF2B5EF4-FFF2-40B4-BE49-F238E27FC236}">
                <a16:creationId xmlns:a16="http://schemas.microsoft.com/office/drawing/2014/main" id="{800B2749-526C-4EA0-8CE1-98C5026149EB}"/>
              </a:ext>
            </a:extLst>
          </p:cNvPr>
          <p:cNvSpPr>
            <a:spLocks noGrp="1"/>
          </p:cNvSpPr>
          <p:nvPr>
            <p:ph type="sldNum" sz="quarter" idx="12"/>
            <p:custDataLst>
              <p:tags r:id="rId4"/>
            </p:custDataLst>
          </p:nvPr>
        </p:nvSpPr>
        <p:spPr>
          <a:xfrm>
            <a:off x="9282953" y="631611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EE2E6996-A93E-95AF-95E7-6BB299C4C02C}"/>
              </a:ext>
            </a:extLst>
          </p:cNvPr>
          <p:cNvSpPr txBox="1"/>
          <p:nvPr>
            <p:custDataLst>
              <p:tags r:id="rId5"/>
            </p:custDataLst>
          </p:nvPr>
        </p:nvSpPr>
        <p:spPr>
          <a:xfrm>
            <a:off x="417614" y="1249700"/>
            <a:ext cx="5525985" cy="369332"/>
          </a:xfrm>
          <a:prstGeom prst="rect">
            <a:avLst/>
          </a:prstGeom>
          <a:solidFill>
            <a:srgbClr val="A1BFE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solidFill>
                  <a:prstClr val="black"/>
                </a:solidFill>
                <a:latin typeface="Arial" panose="020B0604020202020204" pitchFamily="34" charset="0"/>
                <a:cs typeface="Arial" panose="020B0604020202020204" pitchFamily="34" charset="0"/>
                <a:sym typeface="Calibri"/>
              </a:rPr>
              <a:t>Membres du personnel et corps professoral </a:t>
            </a:r>
            <a:endParaRPr kumimoji="0" lang="fr-CA" sz="16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27" name="Rectangle : coins arrondis 26">
            <a:extLst>
              <a:ext uri="{FF2B5EF4-FFF2-40B4-BE49-F238E27FC236}">
                <a16:creationId xmlns:a16="http://schemas.microsoft.com/office/drawing/2014/main" id="{82C8FD47-8F0E-0BF6-1ABE-2A8C0F2256F0}"/>
              </a:ext>
            </a:extLst>
          </p:cNvPr>
          <p:cNvSpPr/>
          <p:nvPr>
            <p:custDataLst>
              <p:tags r:id="rId6"/>
            </p:custDataLst>
          </p:nvPr>
        </p:nvSpPr>
        <p:spPr>
          <a:xfrm rot="5400000">
            <a:off x="9120229" y="2512114"/>
            <a:ext cx="703338" cy="88526"/>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ZoneTexte 29">
            <a:extLst>
              <a:ext uri="{FF2B5EF4-FFF2-40B4-BE49-F238E27FC236}">
                <a16:creationId xmlns:a16="http://schemas.microsoft.com/office/drawing/2014/main" id="{0EBC09DB-B9EC-600F-88A5-F4EB18BCAE51}"/>
              </a:ext>
            </a:extLst>
          </p:cNvPr>
          <p:cNvSpPr txBox="1"/>
          <p:nvPr>
            <p:custDataLst>
              <p:tags r:id="rId7"/>
            </p:custDataLst>
          </p:nvPr>
        </p:nvSpPr>
        <p:spPr>
          <a:xfrm>
            <a:off x="9516161" y="2329069"/>
            <a:ext cx="20524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prstClr val="black"/>
                </a:solidFill>
                <a:latin typeface="Univers Condensed" panose="020B0506020202050204" pitchFamily="34" charset="0"/>
                <a:cs typeface="Calibri"/>
                <a:sym typeface="Calibri"/>
              </a:rPr>
              <a:t>53% versus 29%</a:t>
            </a:r>
            <a:endParaRPr kumimoji="0" lang="fr-CA" b="1"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endParaRPr>
          </a:p>
        </p:txBody>
      </p:sp>
      <p:sp>
        <p:nvSpPr>
          <p:cNvPr id="19" name="Google Shape;130;p6">
            <a:extLst>
              <a:ext uri="{FF2B5EF4-FFF2-40B4-BE49-F238E27FC236}">
                <a16:creationId xmlns:a16="http://schemas.microsoft.com/office/drawing/2014/main" id="{5ADAA464-43A3-D3E6-424F-2FD97B729F36}"/>
              </a:ext>
            </a:extLst>
          </p:cNvPr>
          <p:cNvSpPr txBox="1"/>
          <p:nvPr>
            <p:custDataLst>
              <p:tags r:id="rId8"/>
            </p:custDataLst>
          </p:nvPr>
        </p:nvSpPr>
        <p:spPr>
          <a:xfrm>
            <a:off x="417614" y="2261756"/>
            <a:ext cx="9008488"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Prévalence de détresse psychologique plus élevée chez les membres du personnel universitaire </a:t>
            </a:r>
            <a:r>
              <a:rPr lang="fr-CA" dirty="0">
                <a:solidFill>
                  <a:prstClr val="black"/>
                </a:solidFill>
                <a:latin typeface="Arial" panose="020B0604020202020204" pitchFamily="34" charset="0"/>
                <a:ea typeface="Calibri"/>
                <a:cs typeface="Arial" panose="020B0604020202020204" pitchFamily="34" charset="0"/>
                <a:sym typeface="Calibri"/>
              </a:rPr>
              <a:t>versus d’</a:t>
            </a:r>
            <a:r>
              <a:rPr kumimoji="0" lang="fr-CA"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autres secteurs au Québec</a:t>
            </a:r>
            <a:endParaRPr kumimoji="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32BA9EDC-70E4-B677-9FDD-70FC29031BFF}"/>
              </a:ext>
            </a:extLst>
          </p:cNvPr>
          <p:cNvSpPr txBox="1"/>
          <p:nvPr/>
        </p:nvSpPr>
        <p:spPr>
          <a:xfrm>
            <a:off x="6484322" y="2688227"/>
            <a:ext cx="240645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noProof="0" dirty="0">
                <a:ln>
                  <a:noFill/>
                </a:ln>
                <a:solidFill>
                  <a:prstClr val="black"/>
                </a:solidFill>
                <a:effectLst/>
                <a:uLnTx/>
                <a:uFillTx/>
                <a:latin typeface="Univers Condensed" panose="020B0506020202050204" pitchFamily="34" charset="0"/>
                <a:ea typeface="+mn-ea"/>
                <a:cs typeface="+mn-cs"/>
              </a:rPr>
              <a:t>- </a:t>
            </a:r>
            <a:r>
              <a:rPr kumimoji="0" lang="fr-CA" sz="11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Cloutier et Pellerin, 2019</a:t>
            </a:r>
            <a:endParaRPr kumimoji="0" lang="fr-CA"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Google Shape;130;p6">
            <a:extLst>
              <a:ext uri="{FF2B5EF4-FFF2-40B4-BE49-F238E27FC236}">
                <a16:creationId xmlns:a16="http://schemas.microsoft.com/office/drawing/2014/main" id="{39EF551F-5F6F-438B-9014-1903B20DB0F1}"/>
              </a:ext>
            </a:extLst>
          </p:cNvPr>
          <p:cNvSpPr txBox="1"/>
          <p:nvPr>
            <p:custDataLst>
              <p:tags r:id="rId9"/>
            </p:custDataLst>
          </p:nvPr>
        </p:nvSpPr>
        <p:spPr>
          <a:xfrm>
            <a:off x="1291613" y="3830361"/>
            <a:ext cx="10385418" cy="646290"/>
          </a:xfrm>
          <a:prstGeom prst="rect">
            <a:avLst/>
          </a:prstGeom>
          <a:noFill/>
          <a:ln>
            <a:noFill/>
          </a:ln>
        </p:spPr>
        <p:txBody>
          <a:bodyPr spcFirstLastPara="1" wrap="square" lIns="91425" tIns="45700" rIns="91425" bIns="45700" anchor="t" anchorCtr="0">
            <a:spAutoFit/>
          </a:bodyPr>
          <a:lstStyle/>
          <a:p>
            <a:pPr lvl="0"/>
            <a:r>
              <a:rPr lang="fr-CA" dirty="0">
                <a:solidFill>
                  <a:schemeClr val="dk1"/>
                </a:solidFill>
                <a:latin typeface="Arial" panose="020B0604020202020204" pitchFamily="34" charset="0"/>
                <a:cs typeface="Arial" panose="020B0604020202020204" pitchFamily="34" charset="0"/>
                <a:sym typeface="Calibri"/>
              </a:rPr>
              <a:t>Selon une étude britannique, 59% des membres du personnel en enseignement supérieur craignent d’être perçus comme faibles s’ils sollicitent du soutien pour améliorer leur bien-être</a:t>
            </a:r>
            <a:endParaRPr sz="14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95A4164-3899-A161-6156-E103247B572C}"/>
              </a:ext>
            </a:extLst>
          </p:cNvPr>
          <p:cNvSpPr txBox="1"/>
          <p:nvPr>
            <p:custDataLst>
              <p:tags r:id="rId10"/>
            </p:custDataLst>
          </p:nvPr>
        </p:nvSpPr>
        <p:spPr>
          <a:xfrm>
            <a:off x="9689290" y="4358405"/>
            <a:ext cx="2168874" cy="276999"/>
          </a:xfrm>
          <a:prstGeom prst="rect">
            <a:avLst/>
          </a:prstGeom>
          <a:noFill/>
        </p:spPr>
        <p:txBody>
          <a:bodyPr wrap="square" rtlCol="0">
            <a:spAutoFit/>
          </a:bodyPr>
          <a:lstStyle/>
          <a:p>
            <a:r>
              <a:rPr lang="fr-CA" sz="1200" i="1" dirty="0">
                <a:latin typeface="Arial" panose="020B0604020202020204" pitchFamily="34" charset="0"/>
                <a:cs typeface="Arial" panose="020B0604020202020204" pitchFamily="34" charset="0"/>
              </a:rPr>
              <a:t>- Wray et </a:t>
            </a:r>
            <a:r>
              <a:rPr lang="fr-CA" sz="1200" i="1" dirty="0" err="1">
                <a:latin typeface="Arial" panose="020B0604020202020204" pitchFamily="34" charset="0"/>
                <a:cs typeface="Arial" panose="020B0604020202020204" pitchFamily="34" charset="0"/>
              </a:rPr>
              <a:t>Kinman</a:t>
            </a:r>
            <a:r>
              <a:rPr lang="fr-CA" sz="1200" i="1" dirty="0">
                <a:latin typeface="Arial" panose="020B0604020202020204" pitchFamily="34" charset="0"/>
                <a:cs typeface="Arial" panose="020B0604020202020204" pitchFamily="34" charset="0"/>
              </a:rPr>
              <a:t>, 2021</a:t>
            </a:r>
          </a:p>
        </p:txBody>
      </p:sp>
      <p:sp>
        <p:nvSpPr>
          <p:cNvPr id="12" name="Google Shape;130;p6">
            <a:extLst>
              <a:ext uri="{FF2B5EF4-FFF2-40B4-BE49-F238E27FC236}">
                <a16:creationId xmlns:a16="http://schemas.microsoft.com/office/drawing/2014/main" id="{6304F6F8-5E40-8B8A-8D5F-379EC977C7F0}"/>
              </a:ext>
            </a:extLst>
          </p:cNvPr>
          <p:cNvSpPr txBox="1"/>
          <p:nvPr>
            <p:custDataLst>
              <p:tags r:id="rId11"/>
            </p:custDataLst>
          </p:nvPr>
        </p:nvSpPr>
        <p:spPr>
          <a:xfrm>
            <a:off x="1199255" y="5301702"/>
            <a:ext cx="886870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CA" dirty="0">
                <a:latin typeface="Arial" panose="020B0604020202020204" pitchFamily="34" charset="0"/>
                <a:cs typeface="Arial" panose="020B0604020202020204" pitchFamily="34" charset="0"/>
              </a:rPr>
              <a:t>Proportion des membres du corps professoral universitaire qui auraient eu des symptômes d’épuisement professionnel pendant la pandémie</a:t>
            </a:r>
            <a:endParaRPr dirty="0">
              <a:latin typeface="Arial" panose="020B0604020202020204" pitchFamily="34" charset="0"/>
              <a:cs typeface="Arial" panose="020B0604020202020204" pitchFamily="34" charset="0"/>
            </a:endParaRPr>
          </a:p>
        </p:txBody>
      </p:sp>
      <p:sp>
        <p:nvSpPr>
          <p:cNvPr id="26" name="ZoneTexte 25">
            <a:extLst>
              <a:ext uri="{FF2B5EF4-FFF2-40B4-BE49-F238E27FC236}">
                <a16:creationId xmlns:a16="http://schemas.microsoft.com/office/drawing/2014/main" id="{6A9C91E8-C493-2DDC-0162-6576AEA05647}"/>
              </a:ext>
            </a:extLst>
          </p:cNvPr>
          <p:cNvSpPr txBox="1"/>
          <p:nvPr>
            <p:custDataLst>
              <p:tags r:id="rId12"/>
            </p:custDataLst>
          </p:nvPr>
        </p:nvSpPr>
        <p:spPr>
          <a:xfrm>
            <a:off x="9883137" y="5363237"/>
            <a:ext cx="1198975" cy="523220"/>
          </a:xfrm>
          <a:prstGeom prst="rect">
            <a:avLst/>
          </a:prstGeom>
          <a:noFill/>
        </p:spPr>
        <p:txBody>
          <a:bodyPr wrap="square" rtlCol="0">
            <a:spAutoFit/>
          </a:bodyPr>
          <a:lstStyle/>
          <a:p>
            <a:pPr lvl="0" algn="ctr"/>
            <a:r>
              <a:rPr lang="fr-CA" sz="2800" b="1" dirty="0">
                <a:latin typeface="Arial" panose="020B0604020202020204" pitchFamily="34" charset="0"/>
                <a:cs typeface="Arial" panose="020B0604020202020204" pitchFamily="34" charset="0"/>
                <a:sym typeface="Calibri"/>
              </a:rPr>
              <a:t>33%</a:t>
            </a:r>
            <a:endParaRPr kumimoji="0" lang="fr-CA" sz="2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1E14AF41-0822-5BB7-E9E6-DD7000E960A9}"/>
              </a:ext>
            </a:extLst>
          </p:cNvPr>
          <p:cNvSpPr txBox="1"/>
          <p:nvPr>
            <p:custDataLst>
              <p:tags r:id="rId13"/>
            </p:custDataLst>
          </p:nvPr>
        </p:nvSpPr>
        <p:spPr>
          <a:xfrm>
            <a:off x="7687549" y="5803750"/>
            <a:ext cx="1738553" cy="276999"/>
          </a:xfrm>
          <a:prstGeom prst="rect">
            <a:avLst/>
          </a:prstGeom>
          <a:noFill/>
        </p:spPr>
        <p:txBody>
          <a:bodyPr wrap="square" rtlCol="0">
            <a:spAutoFit/>
          </a:bodyPr>
          <a:lstStyle/>
          <a:p>
            <a:r>
              <a:rPr lang="fr-CA" sz="1200" dirty="0">
                <a:latin typeface="Arial" panose="020B0604020202020204" pitchFamily="34" charset="0"/>
                <a:cs typeface="Arial" panose="020B0604020202020204" pitchFamily="34" charset="0"/>
              </a:rPr>
              <a:t>- </a:t>
            </a:r>
            <a:r>
              <a:rPr lang="fr-CA" sz="1200" i="1" dirty="0" err="1">
                <a:latin typeface="Arial" panose="020B0604020202020204" pitchFamily="34" charset="0"/>
                <a:cs typeface="Arial" panose="020B0604020202020204" pitchFamily="34" charset="0"/>
              </a:rPr>
              <a:t>Poirel</a:t>
            </a:r>
            <a:r>
              <a:rPr lang="fr-CA" sz="1200" i="1" dirty="0">
                <a:latin typeface="Arial" panose="020B0604020202020204" pitchFamily="34" charset="0"/>
                <a:cs typeface="Arial" panose="020B0604020202020204" pitchFamily="34" charset="0"/>
              </a:rPr>
              <a:t> et al., 2020</a:t>
            </a:r>
            <a:endParaRPr lang="fr-CA" sz="1200" dirty="0">
              <a:latin typeface="Arial" panose="020B0604020202020204" pitchFamily="34" charset="0"/>
              <a:cs typeface="Arial" panose="020B0604020202020204" pitchFamily="34" charset="0"/>
            </a:endParaRPr>
          </a:p>
        </p:txBody>
      </p:sp>
      <p:pic>
        <p:nvPicPr>
          <p:cNvPr id="29" name="Graphique 28" descr="Commentaire barre oblique silence avec un remplissage uni">
            <a:extLst>
              <a:ext uri="{FF2B5EF4-FFF2-40B4-BE49-F238E27FC236}">
                <a16:creationId xmlns:a16="http://schemas.microsoft.com/office/drawing/2014/main" id="{8E4E8E74-023B-178B-713F-F23889532CD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24705" y="3850243"/>
            <a:ext cx="766325" cy="766325"/>
          </a:xfrm>
          <a:prstGeom prst="rect">
            <a:avLst/>
          </a:prstGeom>
        </p:spPr>
      </p:pic>
      <p:sp>
        <p:nvSpPr>
          <p:cNvPr id="33" name="Rectangle : coins arrondis 32">
            <a:extLst>
              <a:ext uri="{FF2B5EF4-FFF2-40B4-BE49-F238E27FC236}">
                <a16:creationId xmlns:a16="http://schemas.microsoft.com/office/drawing/2014/main" id="{A07904D3-9FC4-4F32-0B93-DADD88572297}"/>
              </a:ext>
            </a:extLst>
          </p:cNvPr>
          <p:cNvSpPr/>
          <p:nvPr>
            <p:custDataLst>
              <p:tags r:id="rId14"/>
            </p:custDataLst>
          </p:nvPr>
        </p:nvSpPr>
        <p:spPr>
          <a:xfrm rot="5400000">
            <a:off x="803323" y="4140999"/>
            <a:ext cx="703338" cy="88526"/>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 coins arrondis 33">
            <a:extLst>
              <a:ext uri="{FF2B5EF4-FFF2-40B4-BE49-F238E27FC236}">
                <a16:creationId xmlns:a16="http://schemas.microsoft.com/office/drawing/2014/main" id="{67AB51A1-812C-BA0A-60BE-A229FEB5A4C9}"/>
              </a:ext>
            </a:extLst>
          </p:cNvPr>
          <p:cNvSpPr/>
          <p:nvPr>
            <p:custDataLst>
              <p:tags r:id="rId15"/>
            </p:custDataLst>
          </p:nvPr>
        </p:nvSpPr>
        <p:spPr>
          <a:xfrm rot="5400000">
            <a:off x="9373148" y="5580584"/>
            <a:ext cx="703338" cy="88526"/>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6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04E9794-75C5-4ECF-B9D0-7184887611C6}"/>
              </a:ext>
            </a:extLst>
          </p:cNvPr>
          <p:cNvSpPr txBox="1"/>
          <p:nvPr>
            <p:custDataLst>
              <p:tags r:id="rId1"/>
            </p:custDataLst>
          </p:nvPr>
        </p:nvSpPr>
        <p:spPr>
          <a:xfrm>
            <a:off x="115491" y="140636"/>
            <a:ext cx="112859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Enjeux de suicide</a:t>
            </a:r>
          </a:p>
        </p:txBody>
      </p:sp>
      <p:sp>
        <p:nvSpPr>
          <p:cNvPr id="7" name="Rectangle : coins arrondis 6">
            <a:extLst>
              <a:ext uri="{FF2B5EF4-FFF2-40B4-BE49-F238E27FC236}">
                <a16:creationId xmlns:a16="http://schemas.microsoft.com/office/drawing/2014/main" id="{9EDAEDAD-1111-475A-9FC0-9C346290CEC9}"/>
              </a:ext>
            </a:extLst>
          </p:cNvPr>
          <p:cNvSpPr/>
          <p:nvPr>
            <p:custDataLst>
              <p:tags r:id="rId2"/>
            </p:custDataLst>
          </p:nvPr>
        </p:nvSpPr>
        <p:spPr>
          <a:xfrm rot="10800000">
            <a:off x="198099" y="1432183"/>
            <a:ext cx="4389833" cy="136332"/>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B4570551-B579-53C8-827E-B711CF5769A3}"/>
              </a:ext>
            </a:extLst>
          </p:cNvPr>
          <p:cNvSpPr>
            <a:spLocks noGrp="1"/>
          </p:cNvSpPr>
          <p:nvPr>
            <p:ph type="sldNum" sz="quarter" idx="12"/>
            <p:custDataLst>
              <p:tags r:id="rId3"/>
            </p:custDataLst>
          </p:nvPr>
        </p:nvSpPr>
        <p:spPr>
          <a:xfrm>
            <a:off x="9291917" y="63844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EC985DEF-42BF-A919-F27C-A9AE2389D5BD}"/>
              </a:ext>
            </a:extLst>
          </p:cNvPr>
          <p:cNvSpPr/>
          <p:nvPr>
            <p:custDataLst>
              <p:tags r:id="rId4"/>
            </p:custDataLst>
          </p:nvPr>
        </p:nvSpPr>
        <p:spPr>
          <a:xfrm>
            <a:off x="191917" y="1675466"/>
            <a:ext cx="11795801" cy="4570482"/>
          </a:xfrm>
          <a:prstGeom prst="rect">
            <a:avLst/>
          </a:prstGeom>
        </p:spPr>
        <p:txBody>
          <a:bodyPr wrap="square">
            <a:spAutoFit/>
          </a:bodyPr>
          <a:lstStyle/>
          <a:p>
            <a:pPr marR="0" lvl="0" algn="l" defTabSz="914400" rtl="0" eaLnBrk="1" fontAlgn="auto" latinLnBrk="0" hangingPunct="1">
              <a:lnSpc>
                <a:spcPct val="100000"/>
              </a:lnSpc>
              <a:spcBef>
                <a:spcPts val="0"/>
              </a:spcBef>
              <a:spcAft>
                <a:spcPts val="1800"/>
              </a:spcAft>
              <a:buClrTx/>
              <a:buSzTx/>
              <a:tabLst/>
              <a:defRPr/>
            </a:pPr>
            <a:r>
              <a:rPr kumimoji="0" lang="fr-CA" sz="1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Selon des rapports de coroners des décès par suicide survenus dans les universités, la culture de performance de certaines facultés (dont médecine) est pointée </a:t>
            </a:r>
            <a:r>
              <a:rPr kumimoji="0" lang="fr-CA" sz="18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1800"/>
              </a:spcAft>
              <a:buClrTx/>
              <a:buSzTx/>
              <a:buFontTx/>
              <a:buBlip>
                <a:blip r:embed="rId8"/>
              </a:buBlip>
              <a:tabLst/>
              <a:defRPr/>
            </a:pPr>
            <a:r>
              <a:rPr kumimoji="0" lang="fr-CA" sz="18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 ...la culture bien enracinée de la super performance…» </a:t>
            </a:r>
          </a:p>
          <a:p>
            <a:pPr marL="285750" marR="0" lvl="0" indent="-285750" algn="l" defTabSz="914400" rtl="0" eaLnBrk="1" fontAlgn="auto" latinLnBrk="0" hangingPunct="1">
              <a:lnSpc>
                <a:spcPct val="100000"/>
              </a:lnSpc>
              <a:spcBef>
                <a:spcPts val="0"/>
              </a:spcBef>
              <a:spcAft>
                <a:spcPts val="1800"/>
              </a:spcAft>
              <a:buClrTx/>
              <a:buSzTx/>
              <a:buFontTx/>
              <a:buBlip>
                <a:blip r:embed="rId8"/>
              </a:buBlip>
              <a:tabLst/>
              <a:defRPr/>
            </a:pPr>
            <a:r>
              <a:rPr kumimoji="0" lang="fr-CA" sz="18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 …on exige …qu’il soit au service de ses patients, de ses confrères et </a:t>
            </a:r>
            <a:r>
              <a:rPr kumimoji="0" lang="fr-CA" sz="1800" b="0" i="0" u="none" strike="noStrike" kern="1200" cap="none" spc="0" normalizeH="0" baseline="0" noProof="0" dirty="0" err="1">
                <a:ln>
                  <a:noFill/>
                </a:ln>
                <a:solidFill>
                  <a:srgbClr val="3B6979"/>
                </a:solidFill>
                <a:effectLst/>
                <a:uLnTx/>
                <a:uFillTx/>
                <a:latin typeface="Arial" panose="020B0604020202020204" pitchFamily="34" charset="0"/>
                <a:ea typeface="+mn-ea"/>
                <a:cs typeface="Arial" panose="020B0604020202020204" pitchFamily="34" charset="0"/>
              </a:rPr>
              <a:t>consoeurs</a:t>
            </a:r>
            <a:r>
              <a:rPr kumimoji="0" lang="fr-CA" sz="18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 s’oubliant totalement, faisant fi de ses propres besoins et difficultés, parfois au péril de son équilibre et sa santé» </a:t>
            </a:r>
          </a:p>
          <a:p>
            <a:pPr marL="285750" marR="0" lvl="0" indent="-285750" algn="l" defTabSz="914400" rtl="0" eaLnBrk="1" fontAlgn="auto" latinLnBrk="0" hangingPunct="1">
              <a:lnSpc>
                <a:spcPct val="100000"/>
              </a:lnSpc>
              <a:spcBef>
                <a:spcPts val="0"/>
              </a:spcBef>
              <a:spcAft>
                <a:spcPts val="1800"/>
              </a:spcAft>
              <a:buClrTx/>
              <a:buSzTx/>
              <a:buFontTx/>
              <a:buBlip>
                <a:blip r:embed="rId8"/>
              </a:buBlip>
              <a:tabLst/>
              <a:defRPr/>
            </a:pPr>
            <a:r>
              <a:rPr kumimoji="0" lang="fr-CA" sz="18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 Je crois que la Faculté de médecine devrait revoir ses politiques d’évaluation afin d’atténuer les sources d’anxiété, de compétition et d’exclusion.».</a:t>
            </a:r>
          </a:p>
          <a:p>
            <a:pPr marL="285750" marR="0" lvl="0" indent="-285750" algn="l" defTabSz="914400" rtl="0" eaLnBrk="1" fontAlgn="auto" latinLnBrk="0" hangingPunct="1">
              <a:lnSpc>
                <a:spcPct val="100000"/>
              </a:lnSpc>
              <a:spcBef>
                <a:spcPts val="0"/>
              </a:spcBef>
              <a:spcAft>
                <a:spcPts val="1800"/>
              </a:spcAft>
              <a:buClrTx/>
              <a:buSzTx/>
              <a:buFontTx/>
              <a:buBlip>
                <a:blip r:embed="rId8"/>
              </a:buBlip>
              <a:tabLst/>
              <a:defRPr/>
            </a:pPr>
            <a:r>
              <a:rPr kumimoji="0" lang="fr-CA" sz="18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rPr>
              <a:t>«Les résidents en médecine, comme beaucoup de leurs ainés déjà en pratique, sont souvent des individus très perfectionnistes avec des objectifs très élevés et si leur personnalité comporte certains traits particuliers (on pense ici, par exemple, à une pauvre estime de soi, une personnalité rigide ou une difficulté à subir un échec ou encaisser une critique), des difficultés sont prévisibles. »</a:t>
            </a:r>
          </a:p>
          <a:p>
            <a:pPr marL="285750" marR="0" lvl="0" indent="-285750" algn="l" defTabSz="914400" rtl="0" eaLnBrk="1" fontAlgn="auto" latinLnBrk="0" hangingPunct="1">
              <a:lnSpc>
                <a:spcPct val="100000"/>
              </a:lnSpc>
              <a:spcBef>
                <a:spcPts val="0"/>
              </a:spcBef>
              <a:spcAft>
                <a:spcPts val="1800"/>
              </a:spcAft>
              <a:buClrTx/>
              <a:buSzTx/>
              <a:buFontTx/>
              <a:buBlip>
                <a:blip r:embed="rId8"/>
              </a:buBlip>
              <a:tabLst/>
              <a:defRPr/>
            </a:pPr>
            <a:endParaRPr kumimoji="0" lang="fr-CA" sz="1800" b="0"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5" name="ZoneTexte 4">
            <a:extLst>
              <a:ext uri="{FF2B5EF4-FFF2-40B4-BE49-F238E27FC236}">
                <a16:creationId xmlns:a16="http://schemas.microsoft.com/office/drawing/2014/main" id="{A25CC974-CBC5-E525-F288-8C722ACA8B91}"/>
              </a:ext>
            </a:extLst>
          </p:cNvPr>
          <p:cNvSpPr txBox="1"/>
          <p:nvPr/>
        </p:nvSpPr>
        <p:spPr>
          <a:xfrm>
            <a:off x="3208895" y="6274859"/>
            <a:ext cx="5099125" cy="276999"/>
          </a:xfrm>
          <a:prstGeom prst="rect">
            <a:avLst/>
          </a:prstGeom>
          <a:noFill/>
        </p:spPr>
        <p:txBody>
          <a:bodyPr wrap="square">
            <a:spAutoFit/>
          </a:bodyPr>
          <a:lstStyle/>
          <a:p>
            <a:pPr algn="ctr"/>
            <a:r>
              <a:rPr lang="fr-CA" sz="1200" dirty="0">
                <a:latin typeface="Arial" panose="020B0604020202020204" pitchFamily="34" charset="0"/>
                <a:ea typeface="Calibri"/>
                <a:cs typeface="Arial" panose="020B0604020202020204" pitchFamily="34" charset="0"/>
                <a:sym typeface="Calibri"/>
              </a:rPr>
              <a:t>- </a:t>
            </a:r>
            <a:r>
              <a:rPr lang="fr-CA" sz="1200" i="1" dirty="0">
                <a:latin typeface="Arial" panose="020B0604020202020204" pitchFamily="34" charset="0"/>
                <a:ea typeface="Calibri"/>
                <a:cs typeface="Arial" panose="020B0604020202020204" pitchFamily="34" charset="0"/>
                <a:sym typeface="Calibri"/>
              </a:rPr>
              <a:t>Brochu, 2014; </a:t>
            </a:r>
            <a:r>
              <a:rPr lang="fr-CA" sz="1200" i="1" dirty="0" err="1">
                <a:latin typeface="Arial" panose="020B0604020202020204" pitchFamily="34" charset="0"/>
                <a:ea typeface="Calibri"/>
                <a:cs typeface="Arial" panose="020B0604020202020204" pitchFamily="34" charset="0"/>
                <a:sym typeface="Calibri"/>
              </a:rPr>
              <a:t>Kronström</a:t>
            </a:r>
            <a:r>
              <a:rPr lang="fr-CA" sz="1200" i="1" dirty="0">
                <a:latin typeface="Arial" panose="020B0604020202020204" pitchFamily="34" charset="0"/>
                <a:ea typeface="Calibri"/>
                <a:cs typeface="Arial" panose="020B0604020202020204" pitchFamily="34" charset="0"/>
                <a:sym typeface="Calibri"/>
              </a:rPr>
              <a:t>, 2015</a:t>
            </a:r>
            <a:endParaRPr lang="fr-CA" sz="1200" b="1" i="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149493C7-29B0-D4A5-F7AA-FF6C41F1A2BD}"/>
              </a:ext>
            </a:extLst>
          </p:cNvPr>
          <p:cNvSpPr txBox="1"/>
          <p:nvPr>
            <p:custDataLst>
              <p:tags r:id="rId5"/>
            </p:custDataLst>
          </p:nvPr>
        </p:nvSpPr>
        <p:spPr>
          <a:xfrm>
            <a:off x="198099" y="978208"/>
            <a:ext cx="4204796" cy="369332"/>
          </a:xfrm>
          <a:prstGeom prst="rect">
            <a:avLst/>
          </a:prstGeom>
          <a:solidFill>
            <a:srgbClr val="A1BFE4"/>
          </a:solidFill>
        </p:spPr>
        <p:txBody>
          <a:bodyPr wrap="square">
            <a:spAutoFit/>
          </a:bodyPr>
          <a:lstStyle/>
          <a:p>
            <a:pPr lvl="0"/>
            <a:r>
              <a:rPr lang="fr-CA" sz="1800" b="1" dirty="0">
                <a:latin typeface="Arial" panose="020B0604020202020204" pitchFamily="34" charset="0"/>
                <a:cs typeface="Arial" panose="020B0604020202020204" pitchFamily="34" charset="0"/>
                <a:sym typeface="Calibri"/>
              </a:rPr>
              <a:t>Communauté étudiante </a:t>
            </a:r>
            <a:r>
              <a:rPr lang="fr-CA" sz="1800" b="1" dirty="0">
                <a:solidFill>
                  <a:srgbClr val="3B6979"/>
                </a:solidFill>
                <a:latin typeface="Arial" panose="020B0604020202020204" pitchFamily="34" charset="0"/>
                <a:cs typeface="Arial" panose="020B0604020202020204" pitchFamily="34" charset="0"/>
                <a:sym typeface="Calibri"/>
              </a:rPr>
              <a:t> </a:t>
            </a:r>
            <a:endParaRPr kumimoji="0" lang="fr-CA" sz="1600" b="1" i="0" strike="noStrike" kern="1200" cap="none" spc="0" normalizeH="0" baseline="0" noProof="0" dirty="0">
              <a:ln>
                <a:noFill/>
              </a:ln>
              <a:solidFill>
                <a:srgbClr val="3B697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782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5F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04E9794-75C5-4ECF-B9D0-7184887611C6}"/>
              </a:ext>
            </a:extLst>
          </p:cNvPr>
          <p:cNvSpPr txBox="1"/>
          <p:nvPr>
            <p:custDataLst>
              <p:tags r:id="rId1"/>
            </p:custDataLst>
          </p:nvPr>
        </p:nvSpPr>
        <p:spPr>
          <a:xfrm>
            <a:off x="267891" y="198833"/>
            <a:ext cx="1113353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4800" b="1" dirty="0">
                <a:solidFill>
                  <a:srgbClr val="3B6979"/>
                </a:solidFill>
                <a:latin typeface="Arial" panose="020B0604020202020204" pitchFamily="34" charset="0"/>
                <a:cs typeface="Arial" panose="020B0604020202020204" pitchFamily="34" charset="0"/>
              </a:rPr>
              <a:t>Insuffler la bienveillance : pourquoi ?</a:t>
            </a:r>
            <a:endParaRPr kumimoji="0" lang="fr-CA" sz="4800" b="1" i="0" u="none" strike="noStrike" kern="1200" cap="none" spc="0" normalizeH="0" baseline="0" noProof="0" dirty="0">
              <a:ln>
                <a:noFill/>
              </a:ln>
              <a:solidFill>
                <a:srgbClr val="3B6979"/>
              </a:solidFill>
              <a:effectLst/>
              <a:uLnTx/>
              <a:uFillTx/>
              <a:latin typeface="Arial" panose="020B0604020202020204" pitchFamily="34" charset="0"/>
              <a:ea typeface="+mn-ea"/>
              <a:cs typeface="Arial" panose="020B0604020202020204" pitchFamily="34" charset="0"/>
            </a:endParaRPr>
          </a:p>
        </p:txBody>
      </p:sp>
      <p:sp>
        <p:nvSpPr>
          <p:cNvPr id="7" name="Rectangle : coins arrondis 6">
            <a:extLst>
              <a:ext uri="{FF2B5EF4-FFF2-40B4-BE49-F238E27FC236}">
                <a16:creationId xmlns:a16="http://schemas.microsoft.com/office/drawing/2014/main" id="{9EDAEDAD-1111-475A-9FC0-9C346290CEC9}"/>
              </a:ext>
            </a:extLst>
          </p:cNvPr>
          <p:cNvSpPr/>
          <p:nvPr>
            <p:custDataLst>
              <p:tags r:id="rId2"/>
            </p:custDataLst>
          </p:nvPr>
        </p:nvSpPr>
        <p:spPr>
          <a:xfrm rot="10800000">
            <a:off x="267891" y="1029830"/>
            <a:ext cx="4389833" cy="136332"/>
          </a:xfrm>
          <a:prstGeom prst="roundRect">
            <a:avLst>
              <a:gd name="adj" fmla="val 50000"/>
            </a:avLst>
          </a:prstGeom>
          <a:solidFill>
            <a:srgbClr val="E24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u numéro de diapositive 3">
            <a:extLst>
              <a:ext uri="{FF2B5EF4-FFF2-40B4-BE49-F238E27FC236}">
                <a16:creationId xmlns:a16="http://schemas.microsoft.com/office/drawing/2014/main" id="{B4570551-B579-53C8-827E-B711CF5769A3}"/>
              </a:ext>
            </a:extLst>
          </p:cNvPr>
          <p:cNvSpPr>
            <a:spLocks noGrp="1"/>
          </p:cNvSpPr>
          <p:nvPr>
            <p:ph type="sldNum" sz="quarter" idx="12"/>
            <p:custDataLst>
              <p:tags r:id="rId3"/>
            </p:custDataLst>
          </p:nvPr>
        </p:nvSpPr>
        <p:spPr>
          <a:xfrm>
            <a:off x="9291917" y="638444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438FF-62CE-4504-ADA6-C6B9AA76A37A}" type="slidenum">
              <a:rPr kumimoji="0" lang="fr-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A"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FF21DAD2-70A9-5D6D-539B-0517CF061CEF}"/>
              </a:ext>
            </a:extLst>
          </p:cNvPr>
          <p:cNvSpPr/>
          <p:nvPr>
            <p:custDataLst>
              <p:tags r:id="rId4"/>
            </p:custDataLst>
          </p:nvPr>
        </p:nvSpPr>
        <p:spPr>
          <a:xfrm>
            <a:off x="477441" y="2137478"/>
            <a:ext cx="10562034" cy="3139321"/>
          </a:xfrm>
          <a:prstGeom prst="rect">
            <a:avLst/>
          </a:prstGeom>
        </p:spPr>
        <p:txBody>
          <a:bodyPr wrap="square">
            <a:spAutoFit/>
          </a:bodyPr>
          <a:lstStyle/>
          <a:p>
            <a:pPr marL="285750" lvl="0" indent="-285750">
              <a:spcAft>
                <a:spcPts val="1800"/>
              </a:spcAft>
              <a:buBlip>
                <a:blip r:embed="rId7"/>
              </a:buBlip>
            </a:pPr>
            <a:r>
              <a:rPr lang="fr-CA" sz="2000" dirty="0">
                <a:solidFill>
                  <a:srgbClr val="3B6979"/>
                </a:solidFill>
                <a:latin typeface="Arial" panose="020B0604020202020204" pitchFamily="34" charset="0"/>
                <a:cs typeface="Arial" panose="020B0604020202020204" pitchFamily="34" charset="0"/>
              </a:rPr>
              <a:t>Face à ces nombreux enjeux, plusieurs personnes évoquent qu’un changement de culture est nécessaire. </a:t>
            </a:r>
          </a:p>
          <a:p>
            <a:pPr marL="285750" lvl="0" indent="-285750">
              <a:spcAft>
                <a:spcPts val="1800"/>
              </a:spcAft>
              <a:buBlip>
                <a:blip r:embed="rId7"/>
              </a:buBlip>
            </a:pPr>
            <a:r>
              <a:rPr lang="fr-CA" sz="2000" dirty="0">
                <a:solidFill>
                  <a:srgbClr val="3B6979"/>
                </a:solidFill>
                <a:latin typeface="Arial" panose="020B0604020202020204" pitchFamily="34" charset="0"/>
                <a:cs typeface="Arial" panose="020B0604020202020204" pitchFamily="34" charset="0"/>
              </a:rPr>
              <a:t>Vers un peu plus de bienveillance? Selon </a:t>
            </a:r>
            <a:r>
              <a:rPr lang="fr-CA" sz="2000" dirty="0" err="1">
                <a:solidFill>
                  <a:srgbClr val="3B6979"/>
                </a:solidFill>
                <a:latin typeface="Arial" panose="020B0604020202020204" pitchFamily="34" charset="0"/>
                <a:cs typeface="Arial" panose="020B0604020202020204" pitchFamily="34" charset="0"/>
              </a:rPr>
              <a:t>Réto</a:t>
            </a:r>
            <a:r>
              <a:rPr lang="fr-CA" sz="2000" dirty="0">
                <a:solidFill>
                  <a:srgbClr val="3B6979"/>
                </a:solidFill>
                <a:latin typeface="Arial" panose="020B0604020202020204" pitchFamily="34" charset="0"/>
                <a:cs typeface="Arial" panose="020B0604020202020204" pitchFamily="34" charset="0"/>
              </a:rPr>
              <a:t> (2018), l’appel à la bienveillance est en réponse à un problème social dans un monde sous-pression. </a:t>
            </a:r>
          </a:p>
          <a:p>
            <a:pPr marL="285750" lvl="0" indent="-285750">
              <a:spcAft>
                <a:spcPts val="1800"/>
              </a:spcAft>
              <a:buBlip>
                <a:blip r:embed="rId7"/>
              </a:buBlip>
            </a:pPr>
            <a:r>
              <a:rPr lang="fr-CA" sz="2000" dirty="0">
                <a:solidFill>
                  <a:srgbClr val="3B6979"/>
                </a:solidFill>
                <a:latin typeface="Arial" panose="020B0604020202020204" pitchFamily="34" charset="0"/>
                <a:cs typeface="Arial" panose="020B0604020202020204" pitchFamily="34" charset="0"/>
              </a:rPr>
              <a:t>On entend de plus en plus parler de bienveillance dans différents milieux.</a:t>
            </a:r>
          </a:p>
          <a:p>
            <a:pPr marL="285750" lvl="0" indent="-285750">
              <a:spcAft>
                <a:spcPts val="1800"/>
              </a:spcAft>
              <a:buBlip>
                <a:blip r:embed="rId7"/>
              </a:buBlip>
            </a:pPr>
            <a:r>
              <a:rPr lang="fr-CA" sz="2000" dirty="0">
                <a:solidFill>
                  <a:srgbClr val="3B6979"/>
                </a:solidFill>
                <a:latin typeface="Arial" panose="020B0604020202020204" pitchFamily="34" charset="0"/>
                <a:cs typeface="Arial" panose="020B0604020202020204" pitchFamily="34" charset="0"/>
              </a:rPr>
              <a:t>Le concept est souvent galvaudé et très peu défini…</a:t>
            </a:r>
          </a:p>
          <a:p>
            <a:pPr marL="285750" lvl="0" indent="-285750">
              <a:spcAft>
                <a:spcPts val="1800"/>
              </a:spcAft>
              <a:buBlip>
                <a:blip r:embed="rId7"/>
              </a:buBlip>
            </a:pPr>
            <a:endParaRPr lang="fr-CA" dirty="0">
              <a:solidFill>
                <a:srgbClr val="3B697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080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10"/>
</p:tagLst>
</file>

<file path=ppt/tags/tag121.xml><?xml version="1.0" encoding="utf-8"?>
<p:tagLst xmlns:a="http://schemas.openxmlformats.org/drawingml/2006/main" xmlns:r="http://schemas.openxmlformats.org/officeDocument/2006/relationships" xmlns:p="http://schemas.openxmlformats.org/presentationml/2006/main">
  <p:tag name="NUM" val="11"/>
</p:tagLst>
</file>

<file path=ppt/tags/tag122.xml><?xml version="1.0" encoding="utf-8"?>
<p:tagLst xmlns:a="http://schemas.openxmlformats.org/drawingml/2006/main" xmlns:r="http://schemas.openxmlformats.org/officeDocument/2006/relationships" xmlns:p="http://schemas.openxmlformats.org/presentationml/2006/main">
  <p:tag name="NUM" val="12"/>
</p:tagLst>
</file>

<file path=ppt/tags/tag123.xml><?xml version="1.0" encoding="utf-8"?>
<p:tagLst xmlns:a="http://schemas.openxmlformats.org/drawingml/2006/main" xmlns:r="http://schemas.openxmlformats.org/officeDocument/2006/relationships" xmlns:p="http://schemas.openxmlformats.org/presentationml/2006/main">
  <p:tag name="NUM" val="13"/>
</p:tagLst>
</file>

<file path=ppt/tags/tag124.xml><?xml version="1.0" encoding="utf-8"?>
<p:tagLst xmlns:a="http://schemas.openxmlformats.org/drawingml/2006/main" xmlns:r="http://schemas.openxmlformats.org/officeDocument/2006/relationships" xmlns:p="http://schemas.openxmlformats.org/presentationml/2006/main">
  <p:tag name="NUM" val="14"/>
</p:tagLst>
</file>

<file path=ppt/tags/tag125.xml><?xml version="1.0" encoding="utf-8"?>
<p:tagLst xmlns:a="http://schemas.openxmlformats.org/drawingml/2006/main" xmlns:r="http://schemas.openxmlformats.org/officeDocument/2006/relationships" xmlns:p="http://schemas.openxmlformats.org/presentationml/2006/main">
  <p:tag name="NUM" val="1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8"/>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7"/>
</p:tagLst>
</file>

<file path=ppt/tags/tag165.xml><?xml version="1.0" encoding="utf-8"?>
<p:tagLst xmlns:a="http://schemas.openxmlformats.org/drawingml/2006/main" xmlns:r="http://schemas.openxmlformats.org/officeDocument/2006/relationships" xmlns:p="http://schemas.openxmlformats.org/presentationml/2006/main">
  <p:tag name="NUM" val="8"/>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8"/>
</p:tagLst>
</file>

<file path=ppt/tags/tag169.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5"/>
</p:tagLst>
</file>

<file path=ppt/tags/tag175.xml><?xml version="1.0" encoding="utf-8"?>
<p:tagLst xmlns:a="http://schemas.openxmlformats.org/drawingml/2006/main" xmlns:r="http://schemas.openxmlformats.org/officeDocument/2006/relationships" xmlns:p="http://schemas.openxmlformats.org/presentationml/2006/main">
  <p:tag name="NUM" val="6"/>
</p:tagLst>
</file>

<file path=ppt/tags/tag176.xml><?xml version="1.0" encoding="utf-8"?>
<p:tagLst xmlns:a="http://schemas.openxmlformats.org/drawingml/2006/main" xmlns:r="http://schemas.openxmlformats.org/officeDocument/2006/relationships" xmlns:p="http://schemas.openxmlformats.org/presentationml/2006/main">
  <p:tag name="NUM" val="7"/>
</p:tagLst>
</file>

<file path=ppt/tags/tag177.xml><?xml version="1.0" encoding="utf-8"?>
<p:tagLst xmlns:a="http://schemas.openxmlformats.org/drawingml/2006/main" xmlns:r="http://schemas.openxmlformats.org/officeDocument/2006/relationships" xmlns:p="http://schemas.openxmlformats.org/presentationml/2006/main">
  <p:tag name="NUM" val="8"/>
</p:tagLst>
</file>

<file path=ppt/tags/tag178.xml><?xml version="1.0" encoding="utf-8"?>
<p:tagLst xmlns:a="http://schemas.openxmlformats.org/drawingml/2006/main" xmlns:r="http://schemas.openxmlformats.org/officeDocument/2006/relationships" xmlns:p="http://schemas.openxmlformats.org/presentationml/2006/main">
  <p:tag name="NUM" val="8"/>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4"/>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3"/>
</p:tagLst>
</file>

<file path=ppt/tags/tag34.xml><?xml version="1.0" encoding="utf-8"?>
<p:tagLst xmlns:a="http://schemas.openxmlformats.org/drawingml/2006/main" xmlns:r="http://schemas.openxmlformats.org/officeDocument/2006/relationships" xmlns:p="http://schemas.openxmlformats.org/presentationml/2006/main">
  <p:tag name="NUM" val="1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8"/>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9"/>
</p:tagLst>
</file>

<file path=ppt/tags/tag62.xml><?xml version="1.0" encoding="utf-8"?>
<p:tagLst xmlns:a="http://schemas.openxmlformats.org/drawingml/2006/main" xmlns:r="http://schemas.openxmlformats.org/officeDocument/2006/relationships" xmlns:p="http://schemas.openxmlformats.org/presentationml/2006/main">
  <p:tag name="NUM" val="20"/>
</p:tagLst>
</file>

<file path=ppt/tags/tag63.xml><?xml version="1.0" encoding="utf-8"?>
<p:tagLst xmlns:a="http://schemas.openxmlformats.org/drawingml/2006/main" xmlns:r="http://schemas.openxmlformats.org/officeDocument/2006/relationships" xmlns:p="http://schemas.openxmlformats.org/presentationml/2006/main">
  <p:tag name="NUM" val="21"/>
</p:tagLst>
</file>

<file path=ppt/tags/tag64.xml><?xml version="1.0" encoding="utf-8"?>
<p:tagLst xmlns:a="http://schemas.openxmlformats.org/drawingml/2006/main" xmlns:r="http://schemas.openxmlformats.org/officeDocument/2006/relationships" xmlns:p="http://schemas.openxmlformats.org/presentationml/2006/main">
  <p:tag name="NUM" val="22"/>
</p:tagLst>
</file>

<file path=ppt/tags/tag65.xml><?xml version="1.0" encoding="utf-8"?>
<p:tagLst xmlns:a="http://schemas.openxmlformats.org/drawingml/2006/main" xmlns:r="http://schemas.openxmlformats.org/officeDocument/2006/relationships" xmlns:p="http://schemas.openxmlformats.org/presentationml/2006/main">
  <p:tag name="NUM" val="2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4"/>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0"/>
</p:tagLst>
</file>

<file path=ppt/tags/tag75.xml><?xml version="1.0" encoding="utf-8"?>
<p:tagLst xmlns:a="http://schemas.openxmlformats.org/drawingml/2006/main" xmlns:r="http://schemas.openxmlformats.org/officeDocument/2006/relationships" xmlns:p="http://schemas.openxmlformats.org/presentationml/2006/main">
  <p:tag name="NUM" val="27"/>
</p:tagLst>
</file>

<file path=ppt/tags/tag76.xml><?xml version="1.0" encoding="utf-8"?>
<p:tagLst xmlns:a="http://schemas.openxmlformats.org/drawingml/2006/main" xmlns:r="http://schemas.openxmlformats.org/officeDocument/2006/relationships" xmlns:p="http://schemas.openxmlformats.org/presentationml/2006/main">
  <p:tag name="NUM" val="28"/>
</p:tagLst>
</file>

<file path=ppt/tags/tag77.xml><?xml version="1.0" encoding="utf-8"?>
<p:tagLst xmlns:a="http://schemas.openxmlformats.org/drawingml/2006/main" xmlns:r="http://schemas.openxmlformats.org/officeDocument/2006/relationships" xmlns:p="http://schemas.openxmlformats.org/presentationml/2006/main">
  <p:tag name="NUM" val="30"/>
</p:tagLst>
</file>

<file path=ppt/tags/tag78.xml><?xml version="1.0" encoding="utf-8"?>
<p:tagLst xmlns:a="http://schemas.openxmlformats.org/drawingml/2006/main" xmlns:r="http://schemas.openxmlformats.org/officeDocument/2006/relationships" xmlns:p="http://schemas.openxmlformats.org/presentationml/2006/main">
  <p:tag name="NUM" val="31"/>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15911</TotalTime>
  <Words>3362</Words>
  <Application>Microsoft Office PowerPoint</Application>
  <PresentationFormat>Grand écran</PresentationFormat>
  <Paragraphs>246</Paragraphs>
  <Slides>24</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Arial </vt:lpstr>
      <vt:lpstr>Calibri</vt:lpstr>
      <vt:lpstr>Calibri Light</vt:lpstr>
      <vt:lpstr>Times</vt:lpstr>
      <vt:lpstr>Univers Condensed</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Audrey-Anne Marcotte</dc:creator>
  <cp:lastModifiedBy>Marylène Dionne</cp:lastModifiedBy>
  <cp:revision>129</cp:revision>
  <dcterms:created xsi:type="dcterms:W3CDTF">2023-11-08T15:11:35Z</dcterms:created>
  <dcterms:modified xsi:type="dcterms:W3CDTF">2024-10-10T13:49:17Z</dcterms:modified>
</cp:coreProperties>
</file>